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13716000" cy="2438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1">
          <p15:clr>
            <a:srgbClr val="A4A3A4"/>
          </p15:clr>
        </p15:guide>
        <p15:guide id="2"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8ED"/>
    <a:srgbClr val="F9E3E2"/>
    <a:srgbClr val="00FDF4"/>
    <a:srgbClr val="D9F2CA"/>
    <a:srgbClr val="F2E7E7"/>
    <a:srgbClr val="F9EDF6"/>
    <a:srgbClr val="F5E8F9"/>
    <a:srgbClr val="D4F2E6"/>
    <a:srgbClr val="F1E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02"/>
    <p:restoredTop sz="92964"/>
  </p:normalViewPr>
  <p:slideViewPr>
    <p:cSldViewPr snapToGrid="0">
      <p:cViewPr>
        <p:scale>
          <a:sx n="100" d="100"/>
          <a:sy n="100" d="100"/>
        </p:scale>
        <p:origin x="96" y="-11728"/>
      </p:cViewPr>
      <p:guideLst>
        <p:guide orient="horz" pos="7681"/>
        <p:guide pos="43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BD88B-9363-6044-A6B5-8613C9180774}" type="datetimeFigureOut">
              <a:rPr lang="en-US" smtClean="0"/>
              <a:pPr/>
              <a:t>1/4/19</a:t>
            </a:fld>
            <a:endParaRPr lang="en-US"/>
          </a:p>
        </p:txBody>
      </p:sp>
      <p:sp>
        <p:nvSpPr>
          <p:cNvPr id="4" name="Slide Image Placeholder 3"/>
          <p:cNvSpPr>
            <a:spLocks noGrp="1" noRot="1" noChangeAspect="1"/>
          </p:cNvSpPr>
          <p:nvPr>
            <p:ph type="sldImg" idx="2"/>
          </p:nvPr>
        </p:nvSpPr>
        <p:spPr>
          <a:xfrm>
            <a:off x="2560638" y="1143000"/>
            <a:ext cx="17367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C3606-4188-E746-B67D-EE5CC76A8295}" type="slidenum">
              <a:rPr lang="en-US" smtClean="0"/>
              <a:pPr/>
              <a:t>‹#›</a:t>
            </a:fld>
            <a:endParaRPr lang="en-US"/>
          </a:p>
        </p:txBody>
      </p:sp>
    </p:spTree>
    <p:extLst>
      <p:ext uri="{BB962C8B-B14F-4D97-AF65-F5344CB8AC3E}">
        <p14:creationId xmlns:p14="http://schemas.microsoft.com/office/powerpoint/2010/main" val="131779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8C3606-4188-E746-B67D-EE5CC76A8295}" type="slidenum">
              <a:rPr lang="en-US" smtClean="0"/>
              <a:pPr/>
              <a:t>1</a:t>
            </a:fld>
            <a:endParaRPr lang="en-US"/>
          </a:p>
        </p:txBody>
      </p:sp>
    </p:spTree>
    <p:extLst>
      <p:ext uri="{BB962C8B-B14F-4D97-AF65-F5344CB8AC3E}">
        <p14:creationId xmlns:p14="http://schemas.microsoft.com/office/powerpoint/2010/main" val="76453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3991144"/>
            <a:ext cx="11658600" cy="8490350"/>
          </a:xfrm>
        </p:spPr>
        <p:txBody>
          <a:bodyPr anchor="b"/>
          <a:lstStyle>
            <a:lvl1pPr algn="ctr">
              <a:defRPr sz="9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14500" y="12808914"/>
            <a:ext cx="10287000" cy="5887920"/>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24A790E-A274-42B0-8658-706C4C1F5FAE}" type="datetimeFigureOut">
              <a:rPr lang="it-IT" smtClean="0"/>
              <a:pPr/>
              <a:t>04/01/19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152873-0477-486A-9F23-EC1E1ECF0CDA}" type="slidenum">
              <a:rPr lang="it-IT" smtClean="0"/>
              <a:pPr/>
              <a:t>‹#›</a:t>
            </a:fld>
            <a:endParaRPr lang="it-IT"/>
          </a:p>
        </p:txBody>
      </p:sp>
      <p:pic>
        <p:nvPicPr>
          <p:cNvPr id="9" name="Immagine 8">
            <a:extLst>
              <a:ext uri="{FF2B5EF4-FFF2-40B4-BE49-F238E27FC236}">
                <a16:creationId xmlns:a16="http://schemas.microsoft.com/office/drawing/2014/main" xmlns="" xmlns:mv="urn:schemas-microsoft-com:mac:vml" xmlns:mc="http://schemas.openxmlformats.org/markup-compatibility/2006" id="{CE085F17-505B-422F-89CC-FE095735CC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3716000" cy="1273761"/>
          </a:xfrm>
          <a:prstGeom prst="rect">
            <a:avLst/>
          </a:prstGeom>
        </p:spPr>
      </p:pic>
    </p:spTree>
    <p:extLst>
      <p:ext uri="{BB962C8B-B14F-4D97-AF65-F5344CB8AC3E}">
        <p14:creationId xmlns:p14="http://schemas.microsoft.com/office/powerpoint/2010/main" val="1104776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24A790E-A274-42B0-8658-706C4C1F5FAE}" type="datetimeFigureOut">
              <a:rPr lang="it-IT" smtClean="0"/>
              <a:pPr/>
              <a:t>04/01/19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38503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1298391"/>
            <a:ext cx="2957513" cy="2066700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942976" y="1298391"/>
            <a:ext cx="8701088" cy="2066700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24A790E-A274-42B0-8658-706C4C1F5FAE}" type="datetimeFigureOut">
              <a:rPr lang="it-IT" smtClean="0"/>
              <a:pPr/>
              <a:t>04/01/19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271979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24A790E-A274-42B0-8658-706C4C1F5FAE}" type="datetimeFigureOut">
              <a:rPr lang="it-IT" smtClean="0"/>
              <a:pPr/>
              <a:t>04/01/19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77704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935832" y="6079865"/>
            <a:ext cx="11830050" cy="10144386"/>
          </a:xfrm>
        </p:spPr>
        <p:txBody>
          <a:bodyPr anchor="b"/>
          <a:lstStyle>
            <a:lvl1pPr>
              <a:defRPr sz="9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35832" y="16320221"/>
            <a:ext cx="11830050" cy="5334693"/>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224A790E-A274-42B0-8658-706C4C1F5FAE}" type="datetimeFigureOut">
              <a:rPr lang="it-IT" smtClean="0"/>
              <a:pPr/>
              <a:t>04/01/19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389159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942975" y="6491956"/>
            <a:ext cx="5829300" cy="154734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943725" y="6491956"/>
            <a:ext cx="5829300" cy="1547343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24A790E-A274-42B0-8658-706C4C1F5FAE}" type="datetimeFigureOut">
              <a:rPr lang="it-IT" smtClean="0"/>
              <a:pPr/>
              <a:t>04/01/19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245036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944762" y="1298396"/>
            <a:ext cx="11830050" cy="471372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44763" y="5978247"/>
            <a:ext cx="5802510" cy="2929846"/>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Modifica gli stili del testo dello schema</a:t>
            </a:r>
          </a:p>
        </p:txBody>
      </p:sp>
      <p:sp>
        <p:nvSpPr>
          <p:cNvPr id="4" name="Content Placeholder 3"/>
          <p:cNvSpPr>
            <a:spLocks noGrp="1"/>
          </p:cNvSpPr>
          <p:nvPr>
            <p:ph sz="half" idx="2"/>
          </p:nvPr>
        </p:nvSpPr>
        <p:spPr>
          <a:xfrm>
            <a:off x="944763" y="8908093"/>
            <a:ext cx="5802510" cy="131024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943726" y="5978247"/>
            <a:ext cx="5831087" cy="2929846"/>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Modifica gli stili del testo dello schema</a:t>
            </a:r>
          </a:p>
        </p:txBody>
      </p:sp>
      <p:sp>
        <p:nvSpPr>
          <p:cNvPr id="6" name="Content Placeholder 5"/>
          <p:cNvSpPr>
            <a:spLocks noGrp="1"/>
          </p:cNvSpPr>
          <p:nvPr>
            <p:ph sz="quarter" idx="4"/>
          </p:nvPr>
        </p:nvSpPr>
        <p:spPr>
          <a:xfrm>
            <a:off x="6943726" y="8908093"/>
            <a:ext cx="5831087" cy="131024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24A790E-A274-42B0-8658-706C4C1F5FAE}" type="datetimeFigureOut">
              <a:rPr lang="it-IT" smtClean="0"/>
              <a:pPr/>
              <a:t>04/01/19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414276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224A790E-A274-42B0-8658-706C4C1F5FAE}" type="datetimeFigureOut">
              <a:rPr lang="it-IT" smtClean="0"/>
              <a:pPr/>
              <a:t>04/01/19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181437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A790E-A274-42B0-8658-706C4C1F5FAE}" type="datetimeFigureOut">
              <a:rPr lang="it-IT" smtClean="0"/>
              <a:pPr/>
              <a:t>04/01/19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3489330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44762" y="1625812"/>
            <a:ext cx="4423767" cy="5690341"/>
          </a:xfrm>
        </p:spPr>
        <p:txBody>
          <a:bodyPr anchor="b"/>
          <a:lstStyle>
            <a:lvl1pPr>
              <a:defRPr sz="48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831087" y="3511307"/>
            <a:ext cx="6943725" cy="1733070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944762" y="7316152"/>
            <a:ext cx="4423767" cy="1355407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24A790E-A274-42B0-8658-706C4C1F5FAE}" type="datetimeFigureOut">
              <a:rPr lang="it-IT" smtClean="0"/>
              <a:pPr/>
              <a:t>04/01/19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2289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44762" y="1625812"/>
            <a:ext cx="4423767" cy="5690341"/>
          </a:xfrm>
        </p:spPr>
        <p:txBody>
          <a:bodyPr anchor="b"/>
          <a:lstStyle>
            <a:lvl1pPr>
              <a:defRPr sz="48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831087" y="3511307"/>
            <a:ext cx="6943725" cy="17330701"/>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44762" y="7316152"/>
            <a:ext cx="4423767" cy="1355407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224A790E-A274-42B0-8658-706C4C1F5FAE}" type="datetimeFigureOut">
              <a:rPr lang="it-IT" smtClean="0"/>
              <a:pPr/>
              <a:t>04/01/19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1152873-0477-486A-9F23-EC1E1ECF0CDA}" type="slidenum">
              <a:rPr lang="it-IT" smtClean="0"/>
              <a:pPr/>
              <a:t>‹#›</a:t>
            </a:fld>
            <a:endParaRPr lang="it-IT"/>
          </a:p>
        </p:txBody>
      </p:sp>
    </p:spTree>
    <p:extLst>
      <p:ext uri="{BB962C8B-B14F-4D97-AF65-F5344CB8AC3E}">
        <p14:creationId xmlns:p14="http://schemas.microsoft.com/office/powerpoint/2010/main" val="8373634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1298396"/>
            <a:ext cx="11830050" cy="4713727"/>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942975" y="6491956"/>
            <a:ext cx="11830050" cy="15473439"/>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42975" y="22603304"/>
            <a:ext cx="3086100" cy="1298391"/>
          </a:xfrm>
          <a:prstGeom prst="rect">
            <a:avLst/>
          </a:prstGeom>
        </p:spPr>
        <p:txBody>
          <a:bodyPr vert="horz" lIns="91440" tIns="45720" rIns="91440" bIns="45720" rtlCol="0" anchor="ctr"/>
          <a:lstStyle>
            <a:lvl1pPr algn="l">
              <a:defRPr sz="1800">
                <a:solidFill>
                  <a:schemeClr val="tx1">
                    <a:tint val="75000"/>
                  </a:schemeClr>
                </a:solidFill>
              </a:defRPr>
            </a:lvl1pPr>
          </a:lstStyle>
          <a:p>
            <a:fld id="{224A790E-A274-42B0-8658-706C4C1F5FAE}" type="datetimeFigureOut">
              <a:rPr lang="it-IT" smtClean="0"/>
              <a:pPr/>
              <a:t>04/01/19</a:t>
            </a:fld>
            <a:endParaRPr lang="it-IT"/>
          </a:p>
        </p:txBody>
      </p:sp>
      <p:sp>
        <p:nvSpPr>
          <p:cNvPr id="5" name="Footer Placeholder 4"/>
          <p:cNvSpPr>
            <a:spLocks noGrp="1"/>
          </p:cNvSpPr>
          <p:nvPr>
            <p:ph type="ftr" sz="quarter" idx="3"/>
          </p:nvPr>
        </p:nvSpPr>
        <p:spPr>
          <a:xfrm>
            <a:off x="4543425" y="22603304"/>
            <a:ext cx="4629150" cy="1298391"/>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9686925" y="22603304"/>
            <a:ext cx="3086100" cy="1298391"/>
          </a:xfrm>
          <a:prstGeom prst="rect">
            <a:avLst/>
          </a:prstGeom>
        </p:spPr>
        <p:txBody>
          <a:bodyPr vert="horz" lIns="91440" tIns="45720" rIns="91440" bIns="45720" rtlCol="0" anchor="ctr"/>
          <a:lstStyle>
            <a:lvl1pPr algn="r">
              <a:defRPr sz="1800">
                <a:solidFill>
                  <a:schemeClr val="tx1">
                    <a:tint val="75000"/>
                  </a:schemeClr>
                </a:solidFill>
              </a:defRPr>
            </a:lvl1pPr>
          </a:lstStyle>
          <a:p>
            <a:fld id="{31152873-0477-486A-9F23-EC1E1ECF0CDA}" type="slidenum">
              <a:rPr lang="it-IT" smtClean="0"/>
              <a:pPr/>
              <a:t>‹#›</a:t>
            </a:fld>
            <a:endParaRPr lang="it-IT"/>
          </a:p>
        </p:txBody>
      </p:sp>
    </p:spTree>
    <p:extLst>
      <p:ext uri="{BB962C8B-B14F-4D97-AF65-F5344CB8AC3E}">
        <p14:creationId xmlns:p14="http://schemas.microsoft.com/office/powerpoint/2010/main" val="210936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41495" y="1943932"/>
            <a:ext cx="12138792" cy="21525575"/>
          </a:xfrm>
          <a:prstGeom prst="rect">
            <a:avLst/>
          </a:prstGeom>
          <a:solidFill>
            <a:srgbClr val="F9E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xmlns="" xmlns:mv="urn:schemas-microsoft-com:mac:vml" xmlns:mc="http://schemas.openxmlformats.org/markup-compatibility/2006" id="{8E47BA3C-98D0-4C04-B18F-E81085FBB97D}"/>
              </a:ext>
            </a:extLst>
          </p:cNvPr>
          <p:cNvSpPr>
            <a:spLocks noGrp="1"/>
          </p:cNvSpPr>
          <p:nvPr>
            <p:ph type="ctrTitle"/>
          </p:nvPr>
        </p:nvSpPr>
        <p:spPr>
          <a:xfrm>
            <a:off x="956749" y="1931233"/>
            <a:ext cx="12108284" cy="1662867"/>
          </a:xfrm>
          <a:ln>
            <a:solidFill>
              <a:srgbClr val="002060"/>
            </a:solidFill>
          </a:ln>
        </p:spPr>
        <p:txBody>
          <a:bodyPr anchor="t">
            <a:noAutofit/>
          </a:bodyPr>
          <a:lstStyle/>
          <a:p>
            <a:r>
              <a:rPr lang="en-GB" sz="3400" b="1" dirty="0">
                <a:solidFill>
                  <a:srgbClr val="2F5597"/>
                </a:solidFill>
                <a:latin typeface="Arial" charset="0"/>
              </a:rPr>
              <a:t>Is health prevention in a social </a:t>
            </a:r>
            <a:r>
              <a:rPr lang="en-GB" sz="3400" b="1" dirty="0" smtClean="0">
                <a:solidFill>
                  <a:srgbClr val="2F5597"/>
                </a:solidFill>
                <a:latin typeface="Arial" charset="0"/>
              </a:rPr>
              <a:t>environment</a:t>
            </a:r>
            <a:br>
              <a:rPr lang="en-GB" sz="3400" b="1" dirty="0" smtClean="0">
                <a:solidFill>
                  <a:srgbClr val="2F5597"/>
                </a:solidFill>
                <a:latin typeface="Arial" charset="0"/>
              </a:rPr>
            </a:br>
            <a:r>
              <a:rPr lang="en-GB" sz="3400" b="1" dirty="0" smtClean="0">
                <a:solidFill>
                  <a:srgbClr val="2F5597"/>
                </a:solidFill>
                <a:latin typeface="Arial" charset="0"/>
              </a:rPr>
              <a:t>the </a:t>
            </a:r>
            <a:r>
              <a:rPr lang="en-GB" sz="3400" b="1" dirty="0">
                <a:solidFill>
                  <a:srgbClr val="2F5597"/>
                </a:solidFill>
                <a:latin typeface="Arial" charset="0"/>
              </a:rPr>
              <a:t>way forward for lower limb care?</a:t>
            </a:r>
            <a:r>
              <a:rPr lang="en-GB" altLang="en-US" sz="3400" b="1" dirty="0" smtClean="0">
                <a:latin typeface="Arial" charset="0"/>
                <a:ea typeface="Arial" charset="0"/>
                <a:cs typeface="Arial" charset="0"/>
              </a:rPr>
              <a:t/>
            </a:r>
            <a:br>
              <a:rPr lang="en-GB" altLang="en-US" sz="3400" b="1" dirty="0" smtClean="0">
                <a:latin typeface="Arial" charset="0"/>
                <a:ea typeface="Arial" charset="0"/>
                <a:cs typeface="Arial" charset="0"/>
              </a:rPr>
            </a:br>
            <a:r>
              <a:rPr lang="en-GB" sz="2100" dirty="0">
                <a:solidFill>
                  <a:srgbClr val="000000"/>
                </a:solidFill>
                <a:latin typeface="Arial" charset="0"/>
              </a:rPr>
              <a:t>Ellie Lindsay, OBE FQNI, </a:t>
            </a:r>
            <a:r>
              <a:rPr lang="en-GB" sz="2100" dirty="0" smtClean="0">
                <a:solidFill>
                  <a:srgbClr val="000000"/>
                </a:solidFill>
                <a:latin typeface="Arial" charset="0"/>
              </a:rPr>
              <a:t>Visiting </a:t>
            </a:r>
            <a:r>
              <a:rPr lang="en-GB" sz="2100" dirty="0">
                <a:solidFill>
                  <a:srgbClr val="000000"/>
                </a:solidFill>
                <a:latin typeface="Arial" charset="0"/>
              </a:rPr>
              <a:t>Fellow, Queensland University of Technology</a:t>
            </a:r>
            <a:r>
              <a:rPr lang="en-GB" sz="2100" dirty="0" smtClean="0">
                <a:solidFill>
                  <a:srgbClr val="000000"/>
                </a:solidFill>
                <a:latin typeface="Arial" charset="0"/>
              </a:rPr>
              <a:t>  </a:t>
            </a:r>
            <a:br>
              <a:rPr lang="en-GB" sz="2100" dirty="0" smtClean="0">
                <a:solidFill>
                  <a:srgbClr val="000000"/>
                </a:solidFill>
                <a:latin typeface="Arial" charset="0"/>
              </a:rPr>
            </a:br>
            <a:r>
              <a:rPr lang="en-GB" sz="2100" dirty="0" smtClean="0">
                <a:solidFill>
                  <a:srgbClr val="000000"/>
                </a:solidFill>
                <a:latin typeface="Arial" charset="0"/>
              </a:rPr>
              <a:t>and Joan-</a:t>
            </a:r>
            <a:r>
              <a:rPr lang="en-GB" sz="2100" dirty="0" err="1" smtClean="0">
                <a:solidFill>
                  <a:srgbClr val="000000"/>
                </a:solidFill>
                <a:latin typeface="Arial" charset="0"/>
              </a:rPr>
              <a:t>Enric</a:t>
            </a:r>
            <a:r>
              <a:rPr lang="en-GB" sz="2100" dirty="0" smtClean="0">
                <a:solidFill>
                  <a:srgbClr val="000000"/>
                </a:solidFill>
                <a:latin typeface="Arial" charset="0"/>
              </a:rPr>
              <a:t> </a:t>
            </a:r>
            <a:r>
              <a:rPr lang="en-GB" sz="2100" dirty="0" err="1">
                <a:solidFill>
                  <a:srgbClr val="000000"/>
                </a:solidFill>
                <a:latin typeface="Arial" charset="0"/>
              </a:rPr>
              <a:t>Torra</a:t>
            </a:r>
            <a:r>
              <a:rPr lang="en-GB" sz="2100" dirty="0">
                <a:solidFill>
                  <a:srgbClr val="000000"/>
                </a:solidFill>
                <a:latin typeface="Arial" charset="0"/>
              </a:rPr>
              <a:t> </a:t>
            </a:r>
            <a:r>
              <a:rPr lang="en-GB" sz="2100" dirty="0" smtClean="0">
                <a:solidFill>
                  <a:srgbClr val="000000"/>
                </a:solidFill>
                <a:latin typeface="Arial" charset="0"/>
              </a:rPr>
              <a:t>PhD, University of Lleida</a:t>
            </a:r>
            <a:r>
              <a:rPr lang="en-GB" sz="2100" dirty="0">
                <a:solidFill>
                  <a:srgbClr val="000000"/>
                </a:solidFill>
                <a:latin typeface="Arial" charset="0"/>
              </a:rPr>
              <a:t>, </a:t>
            </a:r>
            <a:r>
              <a:rPr lang="en-GB" sz="2100" dirty="0" smtClean="0">
                <a:solidFill>
                  <a:srgbClr val="000000"/>
                </a:solidFill>
                <a:latin typeface="Arial" charset="0"/>
              </a:rPr>
              <a:t>Spain</a:t>
            </a:r>
            <a:br>
              <a:rPr lang="en-GB" sz="2100" dirty="0" smtClean="0">
                <a:solidFill>
                  <a:srgbClr val="000000"/>
                </a:solidFill>
                <a:latin typeface="Arial" charset="0"/>
              </a:rPr>
            </a:br>
            <a:r>
              <a:rPr lang="en-GB" sz="2100" dirty="0" smtClean="0">
                <a:solidFill>
                  <a:srgbClr val="000000"/>
                </a:solidFill>
                <a:latin typeface="Arial" charset="0"/>
              </a:rPr>
              <a:t> </a:t>
            </a:r>
            <a:endParaRPr lang="it-IT" sz="2100" dirty="0">
              <a:solidFill>
                <a:srgbClr val="002060"/>
              </a:solidFill>
            </a:endParaRPr>
          </a:p>
        </p:txBody>
      </p:sp>
      <p:sp>
        <p:nvSpPr>
          <p:cNvPr id="6" name="CasellaDiTesto 5">
            <a:extLst>
              <a:ext uri="{FF2B5EF4-FFF2-40B4-BE49-F238E27FC236}">
                <a16:creationId xmlns:a16="http://schemas.microsoft.com/office/drawing/2014/main" xmlns="" xmlns:mv="urn:schemas-microsoft-com:mac:vml" xmlns:mc="http://schemas.openxmlformats.org/markup-compatibility/2006" id="{0C6DC82A-B32D-4774-A055-EEAF3DC39991}"/>
              </a:ext>
            </a:extLst>
          </p:cNvPr>
          <p:cNvSpPr txBox="1"/>
          <p:nvPr/>
        </p:nvSpPr>
        <p:spPr>
          <a:xfrm>
            <a:off x="956749" y="3699741"/>
            <a:ext cx="12138792" cy="19769766"/>
          </a:xfrm>
          <a:prstGeom prst="rect">
            <a:avLst/>
          </a:prstGeom>
          <a:noFill/>
          <a:ln>
            <a:solidFill>
              <a:srgbClr val="002060"/>
            </a:solidFill>
          </a:ln>
        </p:spPr>
        <p:txBody>
          <a:bodyPr wrap="square" rtlCol="0">
            <a:noAutofit/>
          </a:bodyPr>
          <a:lstStyle/>
          <a:p>
            <a:endParaRPr lang="it-IT" sz="2000" dirty="0"/>
          </a:p>
        </p:txBody>
      </p:sp>
      <p:sp>
        <p:nvSpPr>
          <p:cNvPr id="7" name="Text Box 19"/>
          <p:cNvSpPr txBox="1">
            <a:spLocks noChangeArrowheads="1"/>
          </p:cNvSpPr>
          <p:nvPr/>
        </p:nvSpPr>
        <p:spPr bwMode="auto">
          <a:xfrm>
            <a:off x="1097078" y="7407087"/>
            <a:ext cx="5870724" cy="581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a:spcBef>
                <a:spcPct val="0"/>
              </a:spcBef>
              <a:buFontTx/>
              <a:buNone/>
            </a:pPr>
            <a:r>
              <a:rPr lang="en-GB" altLang="en-US" sz="2100" b="1" dirty="0" smtClean="0">
                <a:solidFill>
                  <a:srgbClr val="2F5597"/>
                </a:solidFill>
                <a:latin typeface="Arial" charset="0"/>
              </a:rPr>
              <a:t>Background</a:t>
            </a:r>
            <a:endParaRPr lang="en-GB" altLang="en-US" sz="2100" b="1" dirty="0">
              <a:solidFill>
                <a:srgbClr val="2F5597"/>
              </a:solidFill>
              <a:latin typeface="Arial" charset="0"/>
            </a:endParaRPr>
          </a:p>
          <a:p>
            <a:pPr algn="just">
              <a:buNone/>
            </a:pPr>
            <a:r>
              <a:rPr lang="en-GB" sz="1300" dirty="0">
                <a:solidFill>
                  <a:srgbClr val="000000"/>
                </a:solidFill>
                <a:latin typeface="Arial" charset="0"/>
              </a:rPr>
              <a:t>Many people with problems of the lower limb and</a:t>
            </a:r>
            <a:r>
              <a:rPr lang="en-GB" sz="1300" dirty="0" smtClean="0">
                <a:solidFill>
                  <a:srgbClr val="000000"/>
                </a:solidFill>
                <a:latin typeface="Arial" charset="0"/>
              </a:rPr>
              <a:t> leg </a:t>
            </a:r>
            <a:r>
              <a:rPr lang="en-GB" sz="1300" dirty="0">
                <a:solidFill>
                  <a:srgbClr val="000000"/>
                </a:solidFill>
                <a:latin typeface="Arial" charset="0"/>
              </a:rPr>
              <a:t>ulcers are elderly, poor and </a:t>
            </a:r>
            <a:r>
              <a:rPr lang="en-GB" sz="1300" dirty="0" smtClean="0">
                <a:solidFill>
                  <a:srgbClr val="000000"/>
                </a:solidFill>
                <a:latin typeface="Arial" charset="0"/>
              </a:rPr>
              <a:t>alone. The disorder brings </a:t>
            </a:r>
            <a:r>
              <a:rPr lang="en-GB" sz="1300" dirty="0">
                <a:solidFill>
                  <a:srgbClr val="000000"/>
                </a:solidFill>
                <a:latin typeface="Arial" charset="0"/>
              </a:rPr>
              <a:t>much suffering to the individual being treated for leg ulcers and</a:t>
            </a:r>
            <a:r>
              <a:rPr lang="en-GB" sz="1300" dirty="0" smtClean="0">
                <a:solidFill>
                  <a:srgbClr val="000000"/>
                </a:solidFill>
                <a:latin typeface="Arial" charset="0"/>
              </a:rPr>
              <a:t> who is experiencing </a:t>
            </a:r>
            <a:r>
              <a:rPr lang="en-GB" sz="1300" dirty="0">
                <a:solidFill>
                  <a:srgbClr val="000000"/>
                </a:solidFill>
                <a:latin typeface="Arial" charset="0"/>
              </a:rPr>
              <a:t>comorbidity. Leg ulcer management presents a number of global challenges. First, it is costly in terms of nursing resource and</a:t>
            </a:r>
            <a:r>
              <a:rPr lang="en-GB" sz="1300" dirty="0" smtClean="0">
                <a:solidFill>
                  <a:srgbClr val="000000"/>
                </a:solidFill>
                <a:latin typeface="Arial" charset="0"/>
              </a:rPr>
              <a:t> wound </a:t>
            </a:r>
            <a:r>
              <a:rPr lang="en-GB" sz="1300" dirty="0">
                <a:solidFill>
                  <a:srgbClr val="000000"/>
                </a:solidFill>
                <a:latin typeface="Arial" charset="0"/>
              </a:rPr>
              <a:t>care dressings. Second, healing time is protracted and recurrence rates are high.</a:t>
            </a:r>
            <a:r>
              <a:rPr lang="en-GB" sz="1300" dirty="0" smtClean="0">
                <a:solidFill>
                  <a:srgbClr val="000000"/>
                </a:solidFill>
                <a:latin typeface="Arial" charset="0"/>
              </a:rPr>
              <a:t> Third</a:t>
            </a:r>
            <a:r>
              <a:rPr lang="en-GB" sz="1300" dirty="0">
                <a:solidFill>
                  <a:srgbClr val="000000"/>
                </a:solidFill>
                <a:latin typeface="Arial" charset="0"/>
              </a:rPr>
              <a:t>, there is often little help available in the form of support and advice on prevention of </a:t>
            </a:r>
            <a:r>
              <a:rPr lang="en-GB" sz="1300" dirty="0" smtClean="0">
                <a:solidFill>
                  <a:srgbClr val="000000"/>
                </a:solidFill>
                <a:latin typeface="Arial" charset="0"/>
              </a:rPr>
              <a:t>the lower limb and leg </a:t>
            </a:r>
            <a:r>
              <a:rPr lang="en-GB" sz="1300" dirty="0">
                <a:solidFill>
                  <a:srgbClr val="000000"/>
                </a:solidFill>
                <a:latin typeface="Arial" charset="0"/>
              </a:rPr>
              <a:t>ulcers.</a:t>
            </a:r>
          </a:p>
          <a:p>
            <a:pPr algn="just">
              <a:buNone/>
            </a:pPr>
            <a:endParaRPr lang="en-GB" sz="1300" dirty="0">
              <a:solidFill>
                <a:srgbClr val="000000"/>
              </a:solidFill>
              <a:latin typeface="Arial" charset="0"/>
            </a:endParaRPr>
          </a:p>
          <a:p>
            <a:pPr algn="just">
              <a:buNone/>
            </a:pPr>
            <a:r>
              <a:rPr lang="en-GB" sz="1300" dirty="0">
                <a:solidFill>
                  <a:srgbClr val="000000"/>
                </a:solidFill>
                <a:latin typeface="Arial" charset="0"/>
              </a:rPr>
              <a:t>With increasing age the prevalence of chronic leg ulceration becomes more common. </a:t>
            </a:r>
            <a:r>
              <a:rPr lang="en-GB" sz="1300" dirty="0" smtClean="0">
                <a:solidFill>
                  <a:srgbClr val="000000"/>
                </a:solidFill>
                <a:latin typeface="Arial" charset="0"/>
              </a:rPr>
              <a:t>Ulcers </a:t>
            </a:r>
            <a:r>
              <a:rPr lang="en-GB" sz="1300" dirty="0">
                <a:solidFill>
                  <a:srgbClr val="000000"/>
                </a:solidFill>
                <a:latin typeface="Arial" charset="0"/>
              </a:rPr>
              <a:t>can persist and reoccur causing physical and emotional distress for those who have the ulcer and</a:t>
            </a:r>
            <a:r>
              <a:rPr lang="en-GB" sz="1300" dirty="0" smtClean="0">
                <a:solidFill>
                  <a:srgbClr val="000000"/>
                </a:solidFill>
                <a:latin typeface="Arial" charset="0"/>
              </a:rPr>
              <a:t> those </a:t>
            </a:r>
            <a:r>
              <a:rPr lang="en-GB" sz="1300" dirty="0">
                <a:solidFill>
                  <a:srgbClr val="000000"/>
                </a:solidFill>
                <a:latin typeface="Arial" charset="0"/>
              </a:rPr>
              <a:t>who care for them. Health beliefs play an important part when treating and managing </a:t>
            </a:r>
            <a:r>
              <a:rPr lang="en-GB" sz="1300" dirty="0" smtClean="0">
                <a:solidFill>
                  <a:srgbClr val="000000"/>
                </a:solidFill>
                <a:latin typeface="Arial" charset="0"/>
              </a:rPr>
              <a:t>individuals </a:t>
            </a:r>
            <a:r>
              <a:rPr lang="en-GB" sz="1300" dirty="0">
                <a:solidFill>
                  <a:srgbClr val="000000"/>
                </a:solidFill>
                <a:latin typeface="Arial" charset="0"/>
              </a:rPr>
              <a:t>with leg ulcers, and many </a:t>
            </a:r>
            <a:r>
              <a:rPr lang="en-GB" sz="1300" dirty="0" smtClean="0">
                <a:solidFill>
                  <a:srgbClr val="000000"/>
                </a:solidFill>
                <a:latin typeface="Arial" charset="0"/>
              </a:rPr>
              <a:t>have </a:t>
            </a:r>
            <a:r>
              <a:rPr lang="en-GB" sz="1300" dirty="0">
                <a:solidFill>
                  <a:srgbClr val="000000"/>
                </a:solidFill>
                <a:latin typeface="Arial" charset="0"/>
              </a:rPr>
              <a:t>lived with open wounds for many years. They </a:t>
            </a:r>
            <a:r>
              <a:rPr lang="en-GB" sz="1300" dirty="0" smtClean="0">
                <a:solidFill>
                  <a:srgbClr val="000000"/>
                </a:solidFill>
                <a:latin typeface="Arial" charset="0"/>
              </a:rPr>
              <a:t>have, therefore, </a:t>
            </a:r>
            <a:r>
              <a:rPr lang="en-GB" sz="1300" dirty="0">
                <a:solidFill>
                  <a:srgbClr val="000000"/>
                </a:solidFill>
                <a:latin typeface="Arial" charset="0"/>
              </a:rPr>
              <a:t>been through endless cycles of healing and breakdown, with each cycle lasting many weeks or months. </a:t>
            </a:r>
            <a:r>
              <a:rPr lang="en-GB" sz="1300" dirty="0" smtClean="0">
                <a:solidFill>
                  <a:srgbClr val="000000"/>
                </a:solidFill>
                <a:latin typeface="Arial" charset="0"/>
              </a:rPr>
              <a:t>Those </a:t>
            </a:r>
            <a:r>
              <a:rPr lang="en-GB" sz="1300" dirty="0">
                <a:solidFill>
                  <a:srgbClr val="000000"/>
                </a:solidFill>
                <a:latin typeface="Arial" charset="0"/>
              </a:rPr>
              <a:t>factors can contribute to depression, loss of </a:t>
            </a:r>
            <a:r>
              <a:rPr lang="en-GB" sz="1300" dirty="0" smtClean="0">
                <a:solidFill>
                  <a:srgbClr val="000000"/>
                </a:solidFill>
                <a:latin typeface="Arial" charset="0"/>
              </a:rPr>
              <a:t>esteem, social isolation, loss of income </a:t>
            </a:r>
            <a:r>
              <a:rPr lang="en-GB" sz="1300" dirty="0">
                <a:solidFill>
                  <a:srgbClr val="000000"/>
                </a:solidFill>
                <a:latin typeface="Arial" charset="0"/>
              </a:rPr>
              <a:t>and self-neglect. </a:t>
            </a:r>
            <a:endParaRPr lang="en-GB" sz="1300" dirty="0" smtClean="0">
              <a:solidFill>
                <a:srgbClr val="000000"/>
              </a:solidFill>
              <a:latin typeface="Arial" charset="0"/>
            </a:endParaRPr>
          </a:p>
          <a:p>
            <a:pPr algn="just">
              <a:buNone/>
            </a:pPr>
            <a:r>
              <a:rPr lang="en-GB" sz="1300" dirty="0" smtClean="0">
                <a:solidFill>
                  <a:srgbClr val="000000"/>
                </a:solidFill>
                <a:latin typeface="Arial" charset="0"/>
              </a:rPr>
              <a:t> </a:t>
            </a:r>
            <a:r>
              <a:rPr lang="en-GB" sz="1300" dirty="0">
                <a:solidFill>
                  <a:srgbClr val="000000"/>
                </a:solidFill>
                <a:latin typeface="Arial" charset="0"/>
              </a:rPr>
              <a:t> </a:t>
            </a:r>
          </a:p>
          <a:p>
            <a:pPr algn="just">
              <a:buNone/>
            </a:pPr>
            <a:r>
              <a:rPr lang="en-GB" sz="1300" dirty="0">
                <a:solidFill>
                  <a:srgbClr val="000000"/>
                </a:solidFill>
                <a:latin typeface="Arial" charset="0"/>
              </a:rPr>
              <a:t>The social Leg Club model </a:t>
            </a:r>
            <a:r>
              <a:rPr lang="en-GB" sz="1300" dirty="0" smtClean="0">
                <a:solidFill>
                  <a:srgbClr val="000000"/>
                </a:solidFill>
                <a:latin typeface="Arial" charset="0"/>
              </a:rPr>
              <a:t>attempts </a:t>
            </a:r>
            <a:r>
              <a:rPr lang="en-GB" sz="1300" dirty="0">
                <a:solidFill>
                  <a:srgbClr val="000000"/>
                </a:solidFill>
                <a:latin typeface="Arial" charset="0"/>
              </a:rPr>
              <a:t>to address the broader influences on health, social, cultural, environmental and economic factors as opposed to just disease and injury. </a:t>
            </a:r>
            <a:r>
              <a:rPr lang="en-GB" sz="1300" dirty="0" smtClean="0">
                <a:solidFill>
                  <a:srgbClr val="000000"/>
                </a:solidFill>
                <a:latin typeface="Arial" charset="0"/>
              </a:rPr>
              <a:t>That </a:t>
            </a:r>
            <a:r>
              <a:rPr lang="en-GB" sz="1300" dirty="0">
                <a:solidFill>
                  <a:srgbClr val="000000"/>
                </a:solidFill>
                <a:latin typeface="Arial" charset="0"/>
              </a:rPr>
              <a:t>may be achieved</a:t>
            </a:r>
            <a:r>
              <a:rPr lang="en-GB" sz="1300" dirty="0" smtClean="0">
                <a:solidFill>
                  <a:srgbClr val="000000"/>
                </a:solidFill>
                <a:latin typeface="Arial" charset="0"/>
              </a:rPr>
              <a:t> by </a:t>
            </a:r>
            <a:r>
              <a:rPr lang="en-GB" sz="1300" dirty="0">
                <a:solidFill>
                  <a:srgbClr val="000000"/>
                </a:solidFill>
                <a:latin typeface="Arial" charset="0"/>
              </a:rPr>
              <a:t>personal and direct involvement</a:t>
            </a:r>
            <a:r>
              <a:rPr lang="en-GB" sz="1300" dirty="0" smtClean="0">
                <a:solidFill>
                  <a:srgbClr val="000000"/>
                </a:solidFill>
                <a:latin typeface="Arial" charset="0"/>
              </a:rPr>
              <a:t> through </a:t>
            </a:r>
            <a:r>
              <a:rPr lang="en-GB" sz="1300" dirty="0">
                <a:solidFill>
                  <a:srgbClr val="000000"/>
                </a:solidFill>
                <a:latin typeface="Arial" charset="0"/>
              </a:rPr>
              <a:t>observation, participation or an activity designed to facilitate health promotion learning </a:t>
            </a:r>
            <a:r>
              <a:rPr lang="en-GB" sz="1300" dirty="0" smtClean="0">
                <a:solidFill>
                  <a:srgbClr val="000000"/>
                </a:solidFill>
                <a:latin typeface="Arial" charset="0"/>
              </a:rPr>
              <a:t>in </a:t>
            </a:r>
            <a:r>
              <a:rPr lang="en-GB" sz="1300" dirty="0">
                <a:solidFill>
                  <a:srgbClr val="000000"/>
                </a:solidFill>
                <a:latin typeface="Arial" charset="0"/>
              </a:rPr>
              <a:t>a social Leg Club setting.</a:t>
            </a:r>
            <a:r>
              <a:rPr lang="en-GB" sz="1300" dirty="0" smtClean="0">
                <a:solidFill>
                  <a:srgbClr val="000000"/>
                </a:solidFill>
                <a:latin typeface="Arial" charset="0"/>
              </a:rPr>
              <a:t> The </a:t>
            </a:r>
            <a:r>
              <a:rPr lang="en-GB" sz="1300" dirty="0">
                <a:solidFill>
                  <a:srgbClr val="000000"/>
                </a:solidFill>
                <a:latin typeface="Arial" charset="0"/>
              </a:rPr>
              <a:t>value of interacting with individuals who are </a:t>
            </a:r>
            <a:r>
              <a:rPr lang="en-GB" sz="1300" dirty="0" smtClean="0">
                <a:solidFill>
                  <a:srgbClr val="000000"/>
                </a:solidFill>
                <a:latin typeface="Arial" charset="0"/>
              </a:rPr>
              <a:t>‘living </a:t>
            </a:r>
            <a:r>
              <a:rPr lang="en-GB" sz="1300" dirty="0">
                <a:solidFill>
                  <a:srgbClr val="000000"/>
                </a:solidFill>
                <a:latin typeface="Arial" charset="0"/>
              </a:rPr>
              <a:t>the experience’</a:t>
            </a:r>
            <a:r>
              <a:rPr lang="en-GB" sz="1300" dirty="0" smtClean="0">
                <a:solidFill>
                  <a:srgbClr val="000000"/>
                </a:solidFill>
                <a:latin typeface="Arial" charset="0"/>
              </a:rPr>
              <a:t> has </a:t>
            </a:r>
            <a:r>
              <a:rPr lang="en-GB" sz="1300" dirty="0">
                <a:solidFill>
                  <a:srgbClr val="000000"/>
                </a:solidFill>
                <a:latin typeface="Arial" charset="0"/>
              </a:rPr>
              <a:t>far greater impact then merely </a:t>
            </a:r>
            <a:r>
              <a:rPr lang="en-GB" sz="1300" dirty="0" smtClean="0">
                <a:solidFill>
                  <a:srgbClr val="000000"/>
                </a:solidFill>
                <a:latin typeface="Arial" charset="0"/>
              </a:rPr>
              <a:t>theorising. It </a:t>
            </a:r>
            <a:r>
              <a:rPr lang="en-GB" sz="1300" dirty="0">
                <a:solidFill>
                  <a:srgbClr val="000000"/>
                </a:solidFill>
                <a:latin typeface="Arial" charset="0"/>
              </a:rPr>
              <a:t>is experience that gives theories significance making them vital and verifiable. </a:t>
            </a:r>
          </a:p>
          <a:p>
            <a:pPr>
              <a:spcBef>
                <a:spcPct val="0"/>
              </a:spcBef>
              <a:buNone/>
            </a:pPr>
            <a:endParaRPr lang="en-US" altLang="en-US" sz="1300" dirty="0">
              <a:latin typeface="Arial" charset="0"/>
            </a:endParaRPr>
          </a:p>
        </p:txBody>
      </p:sp>
      <p:sp>
        <p:nvSpPr>
          <p:cNvPr id="13" name="Rectangle 63"/>
          <p:cNvSpPr>
            <a:spLocks noChangeArrowheads="1"/>
          </p:cNvSpPr>
          <p:nvPr/>
        </p:nvSpPr>
        <p:spPr bwMode="auto">
          <a:xfrm>
            <a:off x="7100368" y="7391401"/>
            <a:ext cx="5979919" cy="57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a:buFontTx/>
              <a:buNone/>
            </a:pPr>
            <a:r>
              <a:rPr lang="en-GB" altLang="en-US" sz="2100" b="1" dirty="0">
                <a:solidFill>
                  <a:srgbClr val="2F5597"/>
                </a:solidFill>
                <a:latin typeface="Arial" charset="0"/>
                <a:ea typeface="Arial" charset="0"/>
                <a:cs typeface="Arial" charset="0"/>
              </a:rPr>
              <a:t>Method</a:t>
            </a:r>
            <a:r>
              <a:rPr lang="en-GB" altLang="en-US" sz="2100" b="1" dirty="0">
                <a:latin typeface="Arial" charset="0"/>
                <a:ea typeface="Arial" charset="0"/>
                <a:cs typeface="Arial" charset="0"/>
              </a:rPr>
              <a:t>  </a:t>
            </a:r>
          </a:p>
          <a:p>
            <a:pPr algn="just">
              <a:buFontTx/>
              <a:buNone/>
            </a:pPr>
            <a:r>
              <a:rPr lang="en-GB" altLang="en-US" sz="1300" dirty="0">
                <a:latin typeface="Arial" charset="0"/>
                <a:ea typeface="Arial" charset="0"/>
                <a:cs typeface="Arial" charset="0"/>
              </a:rPr>
              <a:t>From its inception in 1995 the Leg Club,</a:t>
            </a:r>
            <a:r>
              <a:rPr lang="en-GB" altLang="en-US" sz="1300" dirty="0" smtClean="0">
                <a:latin typeface="Arial" charset="0"/>
                <a:ea typeface="Arial" charset="0"/>
                <a:cs typeface="Arial" charset="0"/>
              </a:rPr>
              <a:t> an </a:t>
            </a:r>
            <a:r>
              <a:rPr lang="en-GB" altLang="en-US" sz="1300" dirty="0">
                <a:latin typeface="Arial" charset="0"/>
                <a:ea typeface="Arial" charset="0"/>
                <a:cs typeface="Arial" charset="0"/>
              </a:rPr>
              <a:t>innovative and evidence-based initiative, has specifically drawn from the discipline of</a:t>
            </a:r>
            <a:r>
              <a:rPr lang="en-GB" altLang="en-US" sz="1300" dirty="0" smtClean="0">
                <a:latin typeface="Arial" charset="0"/>
                <a:ea typeface="Arial" charset="0"/>
                <a:cs typeface="Arial" charset="0"/>
              </a:rPr>
              <a:t> health </a:t>
            </a:r>
            <a:r>
              <a:rPr lang="en-GB" altLang="en-US" sz="1300" dirty="0">
                <a:latin typeface="Arial" charset="0"/>
                <a:ea typeface="Arial" charset="0"/>
                <a:cs typeface="Arial" charset="0"/>
              </a:rPr>
              <a:t>p</a:t>
            </a:r>
            <a:r>
              <a:rPr lang="en-GB" altLang="en-US" sz="1300" dirty="0" smtClean="0">
                <a:latin typeface="Arial" charset="0"/>
                <a:ea typeface="Arial" charset="0"/>
                <a:cs typeface="Arial" charset="0"/>
              </a:rPr>
              <a:t>sychology </a:t>
            </a:r>
            <a:r>
              <a:rPr lang="en-GB" altLang="en-US" sz="1300" dirty="0">
                <a:latin typeface="Arial" charset="0"/>
                <a:ea typeface="Arial" charset="0"/>
                <a:cs typeface="Arial" charset="0"/>
              </a:rPr>
              <a:t>to promote health education through psychology, biology, sociology, social interaction and high standards of professional </a:t>
            </a:r>
            <a:r>
              <a:rPr lang="en-GB" altLang="en-US" sz="1300" dirty="0" smtClean="0">
                <a:latin typeface="Arial" charset="0"/>
                <a:ea typeface="Arial" charset="0"/>
                <a:cs typeface="Arial" charset="0"/>
              </a:rPr>
              <a:t>communication. </a:t>
            </a:r>
            <a:r>
              <a:rPr lang="en-GB" altLang="en-US" sz="1300" dirty="0">
                <a:latin typeface="Arial" charset="0"/>
                <a:ea typeface="Arial" charset="0"/>
                <a:cs typeface="Arial" charset="0"/>
              </a:rPr>
              <a:t>A</a:t>
            </a:r>
            <a:r>
              <a:rPr lang="en-GB" altLang="en-US" sz="1300" dirty="0" smtClean="0">
                <a:latin typeface="Arial" charset="0"/>
                <a:ea typeface="Arial" charset="0"/>
                <a:cs typeface="Arial" charset="0"/>
              </a:rPr>
              <a:t>ll are necessary </a:t>
            </a:r>
            <a:r>
              <a:rPr lang="en-GB" altLang="en-US" sz="1300" dirty="0">
                <a:latin typeface="Arial" charset="0"/>
                <a:ea typeface="Arial" charset="0"/>
                <a:cs typeface="Arial" charset="0"/>
              </a:rPr>
              <a:t>and important components of effective care, sitting alongside the more traditional features of community-based treatment and cure. The </a:t>
            </a:r>
            <a:r>
              <a:rPr lang="en-GB" altLang="en-US" sz="1300" dirty="0" smtClean="0">
                <a:latin typeface="Arial" charset="0"/>
                <a:ea typeface="Arial" charset="0"/>
                <a:cs typeface="Arial" charset="0"/>
              </a:rPr>
              <a:t>Leg Club </a:t>
            </a:r>
            <a:r>
              <a:rPr lang="en-GB" altLang="en-US" sz="1300" dirty="0">
                <a:latin typeface="Arial" charset="0"/>
                <a:ea typeface="Arial" charset="0"/>
                <a:cs typeface="Arial" charset="0"/>
              </a:rPr>
              <a:t>philosophy recognised the need to move the concentration away from ‘clinical’ and ‘illness’ and the preoccupation with pathology, repairing damage and other </a:t>
            </a:r>
            <a:r>
              <a:rPr lang="en-GB" altLang="en-US" sz="1300" dirty="0" smtClean="0">
                <a:latin typeface="Arial" charset="0"/>
                <a:ea typeface="Arial" charset="0"/>
                <a:cs typeface="Arial" charset="0"/>
              </a:rPr>
              <a:t>downsides </a:t>
            </a:r>
            <a:r>
              <a:rPr lang="en-GB" altLang="en-US" sz="1300" dirty="0">
                <a:latin typeface="Arial" charset="0"/>
                <a:ea typeface="Arial" charset="0"/>
                <a:cs typeface="Arial" charset="0"/>
              </a:rPr>
              <a:t>of human existence to explicating those processes that support what is pro-social, </a:t>
            </a:r>
            <a:r>
              <a:rPr lang="en-GB" altLang="en-US" sz="1300" dirty="0" smtClean="0">
                <a:latin typeface="Arial" charset="0"/>
                <a:ea typeface="Arial" charset="0"/>
                <a:cs typeface="Arial" charset="0"/>
              </a:rPr>
              <a:t>productive </a:t>
            </a:r>
            <a:r>
              <a:rPr lang="en-GB" altLang="en-US" sz="1300" dirty="0">
                <a:latin typeface="Arial" charset="0"/>
                <a:ea typeface="Arial" charset="0"/>
                <a:cs typeface="Arial" charset="0"/>
              </a:rPr>
              <a:t>and fulfilling. Health promotion is the process or activity that facilitates the protection or improvement of the health status of individuals, groups and communities. Its objective is to prolong life, improve the quality of life and</a:t>
            </a:r>
            <a:r>
              <a:rPr lang="en-GB" altLang="en-US" sz="1300" dirty="0" smtClean="0">
                <a:latin typeface="Arial" charset="0"/>
                <a:ea typeface="Arial" charset="0"/>
                <a:cs typeface="Arial" charset="0"/>
              </a:rPr>
              <a:t> reduce </a:t>
            </a:r>
            <a:r>
              <a:rPr lang="en-GB" altLang="en-US" sz="1300" dirty="0">
                <a:latin typeface="Arial" charset="0"/>
                <a:ea typeface="Arial" charset="0"/>
                <a:cs typeface="Arial" charset="0"/>
              </a:rPr>
              <a:t>the effects of impaired physical health. The three main approaches to preventative health promotion </a:t>
            </a:r>
            <a:r>
              <a:rPr lang="en-GB" altLang="en-US" sz="1300" dirty="0" smtClean="0">
                <a:latin typeface="Arial" charset="0"/>
                <a:ea typeface="Arial" charset="0"/>
                <a:cs typeface="Arial" charset="0"/>
              </a:rPr>
              <a:t>within a social Leg Club environment are:</a:t>
            </a:r>
            <a:endParaRPr lang="en-GB" altLang="en-US" sz="1300" dirty="0">
              <a:latin typeface="Arial" charset="0"/>
              <a:ea typeface="Arial" charset="0"/>
              <a:cs typeface="Arial" charset="0"/>
            </a:endParaRPr>
          </a:p>
          <a:p>
            <a:pPr marL="285750" indent="-285750" algn="just">
              <a:buClr>
                <a:srgbClr val="FF0000"/>
              </a:buClr>
              <a:buFont typeface="Wingdings" charset="2"/>
              <a:buChar char="v"/>
            </a:pPr>
            <a:r>
              <a:rPr lang="en-GB" altLang="en-US" sz="1300" dirty="0">
                <a:latin typeface="Arial" charset="0"/>
                <a:ea typeface="Arial" charset="0"/>
                <a:cs typeface="Arial" charset="0"/>
              </a:rPr>
              <a:t>Behaviour </a:t>
            </a:r>
            <a:r>
              <a:rPr lang="en-GB" altLang="en-US" sz="1300" dirty="0" smtClean="0">
                <a:latin typeface="Arial" charset="0"/>
                <a:ea typeface="Arial" charset="0"/>
                <a:cs typeface="Arial" charset="0"/>
              </a:rPr>
              <a:t>change: </a:t>
            </a:r>
            <a:r>
              <a:rPr lang="en-GB" altLang="en-US" sz="1300" dirty="0">
                <a:latin typeface="Arial" charset="0"/>
                <a:ea typeface="Arial" charset="0"/>
                <a:cs typeface="Arial" charset="0"/>
              </a:rPr>
              <a:t>primarily aimed at bringing about changes in individual behaviour through changes in the </a:t>
            </a:r>
            <a:r>
              <a:rPr lang="en-GB" altLang="en-US" sz="1300" dirty="0" smtClean="0">
                <a:latin typeface="Arial" charset="0"/>
                <a:ea typeface="Arial" charset="0"/>
                <a:cs typeface="Arial" charset="0"/>
              </a:rPr>
              <a:t>individual’s cognition and </a:t>
            </a:r>
            <a:r>
              <a:rPr lang="en-GB" altLang="en-US" sz="1300" dirty="0">
                <a:latin typeface="Arial" charset="0"/>
                <a:ea typeface="Arial" charset="0"/>
                <a:cs typeface="Arial" charset="0"/>
              </a:rPr>
              <a:t>i</a:t>
            </a:r>
            <a:r>
              <a:rPr lang="en-GB" altLang="en-US" sz="1300" dirty="0" smtClean="0">
                <a:latin typeface="Arial" charset="0"/>
                <a:ea typeface="Arial" charset="0"/>
                <a:cs typeface="Arial" charset="0"/>
              </a:rPr>
              <a:t>ncreasing </a:t>
            </a:r>
            <a:r>
              <a:rPr lang="en-GB" altLang="en-US" sz="1300" dirty="0">
                <a:latin typeface="Arial" charset="0"/>
                <a:ea typeface="Arial" charset="0"/>
                <a:cs typeface="Arial" charset="0"/>
              </a:rPr>
              <a:t>the individual’s knowledge and understanding about health risks, hazards and illness. The goal is to reframe possible negative behaviours to positive wellness actions.</a:t>
            </a:r>
          </a:p>
          <a:p>
            <a:pPr marL="285750" indent="-285750" algn="just">
              <a:buClr>
                <a:srgbClr val="FF0000"/>
              </a:buClr>
              <a:buFont typeface="Wingdings" charset="2"/>
              <a:buChar char="v"/>
            </a:pPr>
            <a:r>
              <a:rPr lang="en-GB" altLang="en-US" sz="1300" dirty="0">
                <a:latin typeface="Arial" charset="0"/>
                <a:ea typeface="Arial" charset="0"/>
                <a:cs typeface="Arial" charset="0"/>
              </a:rPr>
              <a:t>Self-</a:t>
            </a:r>
            <a:r>
              <a:rPr lang="en-GB" altLang="en-US" sz="1300" dirty="0" smtClean="0">
                <a:latin typeface="Arial" charset="0"/>
                <a:ea typeface="Arial" charset="0"/>
                <a:cs typeface="Arial" charset="0"/>
              </a:rPr>
              <a:t>empowerment: </a:t>
            </a:r>
            <a:r>
              <a:rPr lang="en-GB" altLang="en-US" sz="1300" dirty="0">
                <a:latin typeface="Arial" charset="0"/>
                <a:ea typeface="Arial" charset="0"/>
                <a:cs typeface="Arial" charset="0"/>
              </a:rPr>
              <a:t>sets out </a:t>
            </a:r>
            <a:r>
              <a:rPr lang="en-GB" altLang="en-US" sz="1300" dirty="0" smtClean="0">
                <a:latin typeface="Arial" charset="0"/>
                <a:ea typeface="Arial" charset="0"/>
                <a:cs typeface="Arial" charset="0"/>
              </a:rPr>
              <a:t>to empower </a:t>
            </a:r>
            <a:r>
              <a:rPr lang="en-GB" altLang="en-US" sz="1300" dirty="0">
                <a:latin typeface="Arial" charset="0"/>
                <a:ea typeface="Arial" charset="0"/>
                <a:cs typeface="Arial" charset="0"/>
              </a:rPr>
              <a:t>individuals to make healthy choices through participatory learning techniques. Individuals are taught to increase control over their physical, social and internal environment.</a:t>
            </a:r>
          </a:p>
          <a:p>
            <a:pPr marL="285750" indent="-285750" algn="just">
              <a:buClr>
                <a:srgbClr val="FF0000"/>
              </a:buClr>
              <a:buFont typeface="Wingdings" charset="2"/>
              <a:buChar char="v"/>
            </a:pPr>
            <a:r>
              <a:rPr lang="en-GB" altLang="en-US" sz="1300" dirty="0">
                <a:latin typeface="Arial" charset="0"/>
                <a:ea typeface="Arial" charset="0"/>
                <a:cs typeface="Arial" charset="0"/>
              </a:rPr>
              <a:t>Collective </a:t>
            </a:r>
            <a:r>
              <a:rPr lang="en-GB" altLang="en-US" sz="1300" dirty="0" smtClean="0">
                <a:latin typeface="Arial" charset="0"/>
                <a:ea typeface="Arial" charset="0"/>
                <a:cs typeface="Arial" charset="0"/>
              </a:rPr>
              <a:t>action: </a:t>
            </a:r>
            <a:r>
              <a:rPr lang="en-GB" altLang="en-US" sz="1300" dirty="0">
                <a:latin typeface="Arial" charset="0"/>
                <a:ea typeface="Arial" charset="0"/>
                <a:cs typeface="Arial" charset="0"/>
              </a:rPr>
              <a:t>here communities of individuals work collaboratively to modify those social, economic and physical structures which may generate ill </a:t>
            </a:r>
            <a:r>
              <a:rPr lang="en-GB" altLang="en-US" sz="1300" dirty="0" smtClean="0">
                <a:latin typeface="Arial" charset="0"/>
                <a:ea typeface="Arial" charset="0"/>
                <a:cs typeface="Arial" charset="0"/>
              </a:rPr>
              <a:t>health </a:t>
            </a:r>
            <a:r>
              <a:rPr lang="en-GB" altLang="en-US" sz="1100" dirty="0" smtClean="0">
                <a:latin typeface="Arial" charset="0"/>
                <a:ea typeface="Arial" charset="0"/>
                <a:cs typeface="Arial" charset="0"/>
              </a:rPr>
              <a:t>(Lindsay and Hawkins, 2007).</a:t>
            </a:r>
            <a:endParaRPr lang="en-GB" altLang="en-US" sz="1100" dirty="0">
              <a:latin typeface="Arial" charset="0"/>
              <a:ea typeface="Arial" charset="0"/>
              <a:cs typeface="Arial" charset="0"/>
            </a:endParaRPr>
          </a:p>
          <a:p>
            <a:pPr>
              <a:buFontTx/>
              <a:buNone/>
            </a:pPr>
            <a:endParaRPr lang="en-GB" altLang="en-US" sz="1300" b="1" dirty="0">
              <a:latin typeface="Arial" charset="0"/>
              <a:ea typeface="Arial" charset="0"/>
              <a:cs typeface="Arial" charset="0"/>
            </a:endParaRPr>
          </a:p>
        </p:txBody>
      </p:sp>
      <p:sp>
        <p:nvSpPr>
          <p:cNvPr id="14" name="Rectangle 30"/>
          <p:cNvSpPr>
            <a:spLocks noChangeArrowheads="1"/>
          </p:cNvSpPr>
          <p:nvPr/>
        </p:nvSpPr>
        <p:spPr bwMode="auto">
          <a:xfrm>
            <a:off x="7085115" y="15354300"/>
            <a:ext cx="5986870" cy="40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a:spcBef>
                <a:spcPct val="0"/>
              </a:spcBef>
              <a:buFontTx/>
              <a:buNone/>
            </a:pPr>
            <a:r>
              <a:rPr lang="en-GB" altLang="en-US" sz="2100" b="1" dirty="0">
                <a:solidFill>
                  <a:srgbClr val="2F5597"/>
                </a:solidFill>
                <a:latin typeface="Arial" charset="0"/>
                <a:ea typeface="Arial" charset="0"/>
                <a:cs typeface="Arial" charset="0"/>
              </a:rPr>
              <a:t>Discussion</a:t>
            </a:r>
            <a:r>
              <a:rPr lang="en-GB" altLang="en-US" sz="2100" b="1" dirty="0">
                <a:latin typeface="Arial" charset="0"/>
                <a:ea typeface="Arial" charset="0"/>
                <a:cs typeface="Arial" charset="0"/>
              </a:rPr>
              <a:t>  </a:t>
            </a:r>
          </a:p>
          <a:p>
            <a:pPr algn="just">
              <a:spcBef>
                <a:spcPct val="0"/>
              </a:spcBef>
              <a:buFontTx/>
              <a:buNone/>
            </a:pPr>
            <a:r>
              <a:rPr lang="en-GB" sz="1300" dirty="0">
                <a:latin typeface="Arial" charset="0"/>
                <a:ea typeface="Times New Roman" charset="0"/>
                <a:cs typeface="Times New Roman" charset="0"/>
              </a:rPr>
              <a:t>Successful introduction of health promotion requires clear objectives, a well defined strategy with realistic and achievable goals, and good communication. </a:t>
            </a:r>
            <a:r>
              <a:rPr lang="en-GB" altLang="en-US" sz="1300" dirty="0" smtClean="0">
                <a:latin typeface="Arial" charset="0"/>
                <a:ea typeface="Arial" charset="0"/>
                <a:cs typeface="Arial" charset="0"/>
              </a:rPr>
              <a:t>Throughout its growth and development the Leg Club has drawn on all three approaches to promote the wellbeing of its patients (known as members). To date the key objective has been the management of leg ulcers and the promotion of well legs for those members who attend. </a:t>
            </a:r>
          </a:p>
          <a:p>
            <a:pPr algn="just">
              <a:spcBef>
                <a:spcPct val="0"/>
              </a:spcBef>
              <a:buFontTx/>
              <a:buNone/>
            </a:pPr>
            <a:endParaRPr lang="en-GB" altLang="en-US" sz="1300" dirty="0">
              <a:latin typeface="Arial" charset="0"/>
              <a:ea typeface="Arial" charset="0"/>
              <a:cs typeface="Arial" charset="0"/>
            </a:endParaRPr>
          </a:p>
          <a:p>
            <a:pPr algn="just">
              <a:spcBef>
                <a:spcPct val="0"/>
              </a:spcBef>
              <a:buFontTx/>
              <a:buNone/>
            </a:pPr>
            <a:r>
              <a:rPr lang="en-GB" altLang="en-US" sz="1300" dirty="0" smtClean="0">
                <a:latin typeface="Arial" charset="0"/>
                <a:ea typeface="Arial" charset="0"/>
                <a:cs typeface="Arial" charset="0"/>
              </a:rPr>
              <a:t>Nursing staff work together with members in a unique partnership. They adhere to best practice guidelines, providing interactive teaching and learning and draw on the self-empowerment approach to health promotion, where shared knowledge facilitates an open forum.  To date, over 12,000 Leg Club members have been encouraged and enabled through the interactive learning process to get to ‘know their own legs’ and with that new knowledge and understanding collaborate in their management. </a:t>
            </a:r>
            <a:r>
              <a:rPr lang="en-GB" sz="1300" dirty="0" smtClean="0">
                <a:latin typeface="Arial" charset="0"/>
                <a:ea typeface="Times New Roman" charset="0"/>
                <a:cs typeface="Times New Roman" charset="0"/>
              </a:rPr>
              <a:t>Hence, e</a:t>
            </a:r>
            <a:r>
              <a:rPr lang="en-GB" altLang="en-US" sz="1300" dirty="0" smtClean="0">
                <a:latin typeface="Arial" charset="0"/>
                <a:ea typeface="Arial" charset="0"/>
                <a:cs typeface="Arial" charset="0"/>
              </a:rPr>
              <a:t>very member receives an informative Members Handbook. In working alongside and supporting the individual members and their families, and providing educational talks within the Clubs local communities, improved knowledge and understanding is guaranteed. </a:t>
            </a:r>
            <a:endParaRPr lang="en-US" altLang="en-US" sz="1300" dirty="0">
              <a:latin typeface="Arial" charset="0"/>
            </a:endParaRPr>
          </a:p>
        </p:txBody>
      </p:sp>
      <p:sp>
        <p:nvSpPr>
          <p:cNvPr id="15" name="Text Box 11"/>
          <p:cNvSpPr txBox="1">
            <a:spLocks noChangeArrowheads="1"/>
          </p:cNvSpPr>
          <p:nvPr/>
        </p:nvSpPr>
        <p:spPr bwMode="auto">
          <a:xfrm>
            <a:off x="930995" y="15369996"/>
            <a:ext cx="6007388" cy="401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a:spcBef>
                <a:spcPct val="0"/>
              </a:spcBef>
              <a:buFontTx/>
              <a:buNone/>
            </a:pPr>
            <a:r>
              <a:rPr lang="en-GB" altLang="en-US" sz="2100" b="1" dirty="0">
                <a:solidFill>
                  <a:srgbClr val="2F5597"/>
                </a:solidFill>
                <a:latin typeface="Arial" charset="0"/>
                <a:ea typeface="Arial" charset="0"/>
                <a:cs typeface="Arial" charset="0"/>
              </a:rPr>
              <a:t>Results</a:t>
            </a:r>
            <a:r>
              <a:rPr lang="en-GB" altLang="en-US" sz="2100" b="1" dirty="0">
                <a:latin typeface="Arial" charset="0"/>
                <a:ea typeface="Arial" charset="0"/>
                <a:cs typeface="Arial" charset="0"/>
              </a:rPr>
              <a:t> </a:t>
            </a:r>
            <a:r>
              <a:rPr lang="en-US" altLang="en-US" sz="2100" dirty="0">
                <a:latin typeface="Arial" charset="0"/>
              </a:rPr>
              <a:t> </a:t>
            </a:r>
            <a:endParaRPr lang="en-GB" altLang="en-US" sz="2100" dirty="0">
              <a:latin typeface="Arial" charset="0"/>
            </a:endParaRPr>
          </a:p>
          <a:p>
            <a:pPr algn="just">
              <a:spcBef>
                <a:spcPct val="0"/>
              </a:spcBef>
              <a:buFontTx/>
              <a:buNone/>
            </a:pPr>
            <a:r>
              <a:rPr lang="en-GB" altLang="en-US" sz="1300" dirty="0" smtClean="0">
                <a:latin typeface="Arial" charset="0"/>
                <a:ea typeface="Arial" charset="0"/>
                <a:cs typeface="Arial" charset="0"/>
              </a:rPr>
              <a:t>Effective </a:t>
            </a:r>
            <a:r>
              <a:rPr lang="en-GB" altLang="en-US" sz="1300" dirty="0">
                <a:latin typeface="Arial" charset="0"/>
                <a:ea typeface="Arial" charset="0"/>
                <a:cs typeface="Arial" charset="0"/>
              </a:rPr>
              <a:t>communication is a key component in promoting </a:t>
            </a:r>
            <a:r>
              <a:rPr lang="en-GB" altLang="en-US" sz="1300" dirty="0" smtClean="0">
                <a:latin typeface="Arial" charset="0"/>
                <a:ea typeface="Arial" charset="0"/>
                <a:cs typeface="Arial" charset="0"/>
              </a:rPr>
              <a:t>public health education. </a:t>
            </a:r>
            <a:r>
              <a:rPr lang="en-GB" altLang="en-US" sz="1300" dirty="0">
                <a:latin typeface="Arial" charset="0"/>
                <a:ea typeface="Arial" charset="0"/>
                <a:cs typeface="Arial" charset="0"/>
              </a:rPr>
              <a:t>I</a:t>
            </a:r>
            <a:r>
              <a:rPr lang="en-GB" altLang="en-US" sz="1300" dirty="0" smtClean="0">
                <a:latin typeface="Arial" charset="0"/>
                <a:ea typeface="Arial" charset="0"/>
                <a:cs typeface="Arial" charset="0"/>
              </a:rPr>
              <a:t>t </a:t>
            </a:r>
            <a:r>
              <a:rPr lang="en-GB" altLang="en-US" sz="1300" dirty="0">
                <a:latin typeface="Arial" charset="0"/>
                <a:ea typeface="Arial" charset="0"/>
                <a:cs typeface="Arial" charset="0"/>
              </a:rPr>
              <a:t>provides the basis for the development of a dynamic therapeutic and educative process in preparation for meeting the health needs of society. Practitioners have to accept and understand that both science and art have equal importance in interaction and the building of a therapeutic relationship</a:t>
            </a:r>
            <a:r>
              <a:rPr lang="en-GB" altLang="en-US" sz="1300" dirty="0" smtClean="0">
                <a:latin typeface="Arial" charset="0"/>
                <a:ea typeface="Arial" charset="0"/>
                <a:cs typeface="Arial" charset="0"/>
              </a:rPr>
              <a:t>, which are </a:t>
            </a:r>
            <a:r>
              <a:rPr lang="en-GB" altLang="en-US" sz="1300" dirty="0">
                <a:latin typeface="Arial" charset="0"/>
                <a:ea typeface="Arial" charset="0"/>
                <a:cs typeface="Arial" charset="0"/>
              </a:rPr>
              <a:t>necessary when imparting health promotion information. </a:t>
            </a:r>
            <a:r>
              <a:rPr lang="en-US" sz="1300" dirty="0" smtClean="0">
                <a:latin typeface="Arial" charset="0"/>
                <a:ea typeface="Arial" charset="0"/>
                <a:cs typeface="Arial" charset="0"/>
              </a:rPr>
              <a:t>The </a:t>
            </a:r>
            <a:r>
              <a:rPr lang="en-US" sz="1300" dirty="0">
                <a:latin typeface="Arial" charset="0"/>
                <a:ea typeface="Arial" charset="0"/>
                <a:cs typeface="Arial" charset="0"/>
              </a:rPr>
              <a:t>‘well leg’ </a:t>
            </a:r>
            <a:r>
              <a:rPr lang="en-US" sz="1300" dirty="0" err="1">
                <a:latin typeface="Arial" charset="0"/>
                <a:ea typeface="Arial" charset="0"/>
                <a:cs typeface="Arial" charset="0"/>
              </a:rPr>
              <a:t>programme</a:t>
            </a:r>
            <a:r>
              <a:rPr lang="en-US" sz="1300" dirty="0">
                <a:latin typeface="Arial" charset="0"/>
                <a:ea typeface="Arial" charset="0"/>
                <a:cs typeface="Arial" charset="0"/>
              </a:rPr>
              <a:t> at the Leg Club is an integral part of the social model and is aimed at health education, advice, maintenance and prevention of further leg-related problems once an ulcer has healed. </a:t>
            </a:r>
            <a:endParaRPr lang="en-US" sz="1300" dirty="0" smtClean="0">
              <a:latin typeface="Arial" charset="0"/>
              <a:ea typeface="Arial" charset="0"/>
              <a:cs typeface="Arial" charset="0"/>
            </a:endParaRPr>
          </a:p>
          <a:p>
            <a:pPr algn="just">
              <a:spcBef>
                <a:spcPct val="0"/>
              </a:spcBef>
              <a:buFontTx/>
              <a:buNone/>
            </a:pPr>
            <a:endParaRPr lang="en-US" altLang="en-US" sz="1300" dirty="0">
              <a:latin typeface="Arial" charset="0"/>
              <a:ea typeface="Arial" charset="0"/>
              <a:cs typeface="Arial" charset="0"/>
            </a:endParaRPr>
          </a:p>
          <a:p>
            <a:pPr algn="just">
              <a:spcBef>
                <a:spcPct val="0"/>
              </a:spcBef>
              <a:buFontTx/>
              <a:buNone/>
            </a:pPr>
            <a:r>
              <a:rPr lang="en-US" altLang="en-US" sz="1300" dirty="0" smtClean="0">
                <a:latin typeface="Arial" charset="0"/>
                <a:ea typeface="Arial" charset="0"/>
                <a:cs typeface="Arial" charset="0"/>
              </a:rPr>
              <a:t>Prevention </a:t>
            </a:r>
            <a:r>
              <a:rPr lang="en-US" altLang="en-US" sz="1300" dirty="0">
                <a:latin typeface="Arial" charset="0"/>
                <a:ea typeface="Arial" charset="0"/>
                <a:cs typeface="Arial" charset="0"/>
              </a:rPr>
              <a:t>and intensive prevention management are key in </a:t>
            </a:r>
            <a:r>
              <a:rPr lang="en-US" altLang="en-US" sz="1300" dirty="0" smtClean="0">
                <a:latin typeface="Arial" charset="0"/>
                <a:ea typeface="Arial" charset="0"/>
                <a:cs typeface="Arial" charset="0"/>
              </a:rPr>
              <a:t>the </a:t>
            </a:r>
            <a:r>
              <a:rPr lang="en-US" altLang="en-US" sz="1300" dirty="0">
                <a:latin typeface="Arial" charset="0"/>
                <a:ea typeface="Arial" charset="0"/>
                <a:cs typeface="Arial" charset="0"/>
              </a:rPr>
              <a:t>condition </a:t>
            </a:r>
            <a:r>
              <a:rPr lang="en-GB" altLang="en-US" sz="1300" dirty="0">
                <a:latin typeface="Arial" charset="0"/>
                <a:ea typeface="Arial" charset="0"/>
                <a:cs typeface="Arial" charset="0"/>
              </a:rPr>
              <a:t>and recent reports from the Leg Club database confirm that the main clinical reason for attending Leg Clubs is not simply treatment of an ulcer but to receive</a:t>
            </a:r>
            <a:r>
              <a:rPr lang="en-GB" altLang="en-US" sz="1300" dirty="0" smtClean="0">
                <a:latin typeface="Arial" charset="0"/>
                <a:ea typeface="Arial" charset="0"/>
                <a:cs typeface="Arial" charset="0"/>
              </a:rPr>
              <a:t> ‘advice </a:t>
            </a:r>
            <a:r>
              <a:rPr lang="en-GB" altLang="en-US" sz="1300" dirty="0">
                <a:latin typeface="Arial" charset="0"/>
                <a:ea typeface="Arial" charset="0"/>
                <a:cs typeface="Arial" charset="0"/>
              </a:rPr>
              <a:t>and </a:t>
            </a:r>
            <a:r>
              <a:rPr lang="en-GB" altLang="en-US" sz="1300" dirty="0" smtClean="0">
                <a:latin typeface="Arial" charset="0"/>
                <a:ea typeface="Arial" charset="0"/>
                <a:cs typeface="Arial" charset="0"/>
              </a:rPr>
              <a:t>maintenance’. The </a:t>
            </a:r>
            <a:r>
              <a:rPr lang="en-GB" altLang="en-US" sz="1300" dirty="0">
                <a:latin typeface="Arial" charset="0"/>
                <a:ea typeface="Arial" charset="0"/>
                <a:cs typeface="Arial" charset="0"/>
              </a:rPr>
              <a:t>majority of members (56% between 1st April 2017–31st March 2018) were in the</a:t>
            </a:r>
            <a:r>
              <a:rPr lang="en-GB" altLang="en-US" sz="1300" dirty="0" smtClean="0">
                <a:latin typeface="Arial" charset="0"/>
                <a:ea typeface="Arial" charset="0"/>
                <a:cs typeface="Arial" charset="0"/>
              </a:rPr>
              <a:t> ‘Well Leg’ </a:t>
            </a:r>
            <a:r>
              <a:rPr lang="en-GB" altLang="en-US" sz="1300" dirty="0">
                <a:latin typeface="Arial" charset="0"/>
                <a:ea typeface="Arial" charset="0"/>
                <a:cs typeface="Arial" charset="0"/>
              </a:rPr>
              <a:t>rather than the</a:t>
            </a:r>
            <a:r>
              <a:rPr lang="en-GB" altLang="en-US" sz="1300" dirty="0" smtClean="0">
                <a:latin typeface="Arial" charset="0"/>
                <a:ea typeface="Arial" charset="0"/>
                <a:cs typeface="Arial" charset="0"/>
              </a:rPr>
              <a:t> ‘treatment’ </a:t>
            </a:r>
            <a:r>
              <a:rPr lang="en-GB" altLang="en-US" sz="1300" dirty="0">
                <a:latin typeface="Arial" charset="0"/>
                <a:ea typeface="Arial" charset="0"/>
                <a:cs typeface="Arial" charset="0"/>
              </a:rPr>
              <a:t>bracket, which means that they were being monitored and advised rather than treated. </a:t>
            </a:r>
          </a:p>
          <a:p>
            <a:pPr>
              <a:spcBef>
                <a:spcPct val="0"/>
              </a:spcBef>
              <a:buFontTx/>
              <a:buNone/>
            </a:pPr>
            <a:endParaRPr lang="en-GB" altLang="en-US" sz="1300" dirty="0">
              <a:latin typeface="Arial" charset="0"/>
              <a:ea typeface="Arial" charset="0"/>
              <a:cs typeface="Arial" charset="0"/>
            </a:endParaRPr>
          </a:p>
          <a:p>
            <a:pPr>
              <a:spcBef>
                <a:spcPct val="0"/>
              </a:spcBef>
              <a:buFontTx/>
              <a:buNone/>
            </a:pPr>
            <a:r>
              <a:rPr lang="en-GB" altLang="en-US" sz="1300" dirty="0">
                <a:latin typeface="Arial" charset="0"/>
                <a:ea typeface="Arial" charset="0"/>
                <a:cs typeface="Arial" charset="0"/>
              </a:rPr>
              <a:t> </a:t>
            </a:r>
          </a:p>
          <a:p>
            <a:pPr>
              <a:spcBef>
                <a:spcPct val="0"/>
              </a:spcBef>
              <a:buFontTx/>
              <a:buNone/>
            </a:pPr>
            <a:endParaRPr lang="en-US" altLang="en-US" sz="1300" dirty="0">
              <a:latin typeface="Arial" charset="0"/>
            </a:endParaRPr>
          </a:p>
        </p:txBody>
      </p:sp>
      <p:sp>
        <p:nvSpPr>
          <p:cNvPr id="18" name="Rectangle 30"/>
          <p:cNvSpPr>
            <a:spLocks noChangeArrowheads="1"/>
          </p:cNvSpPr>
          <p:nvPr/>
        </p:nvSpPr>
        <p:spPr bwMode="auto">
          <a:xfrm>
            <a:off x="963708" y="19710400"/>
            <a:ext cx="11970349" cy="34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a:spcBef>
                <a:spcPct val="0"/>
              </a:spcBef>
              <a:buFontTx/>
              <a:buNone/>
            </a:pPr>
            <a:r>
              <a:rPr lang="en-GB" altLang="en-US" sz="2100" b="1" dirty="0" smtClean="0">
                <a:solidFill>
                  <a:schemeClr val="accent1">
                    <a:lumMod val="75000"/>
                  </a:schemeClr>
                </a:solidFill>
                <a:latin typeface="Arial" charset="0"/>
                <a:ea typeface="Arial" charset="0"/>
                <a:cs typeface="Arial" charset="0"/>
              </a:rPr>
              <a:t>Conclusion</a:t>
            </a:r>
            <a:r>
              <a:rPr lang="en-GB" altLang="en-US" sz="2100" b="1" dirty="0" smtClean="0">
                <a:latin typeface="Arial" charset="0"/>
                <a:ea typeface="Arial" charset="0"/>
                <a:cs typeface="Arial" charset="0"/>
              </a:rPr>
              <a:t>  </a:t>
            </a:r>
          </a:p>
          <a:p>
            <a:pPr marL="285750" indent="-285750">
              <a:buClr>
                <a:srgbClr val="FF0000"/>
              </a:buClr>
              <a:buSzPct val="100000"/>
              <a:buFont typeface="Wingdings" charset="2"/>
              <a:buChar char="v"/>
            </a:pPr>
            <a:r>
              <a:rPr lang="en-US" sz="1300" dirty="0" smtClean="0">
                <a:solidFill>
                  <a:srgbClr val="000000"/>
                </a:solidFill>
                <a:latin typeface="Arial" charset="0"/>
              </a:rPr>
              <a:t>Evidence-based </a:t>
            </a:r>
            <a:r>
              <a:rPr lang="en-US" sz="1300" dirty="0">
                <a:solidFill>
                  <a:srgbClr val="000000"/>
                </a:solidFill>
                <a:latin typeface="Arial" charset="0"/>
              </a:rPr>
              <a:t>health promotion is a priority and as practitioners we have a responsibility to change the trajectory of lower limb management to</a:t>
            </a:r>
            <a:r>
              <a:rPr lang="en-US" sz="1300" dirty="0" smtClean="0">
                <a:solidFill>
                  <a:srgbClr val="000000"/>
                </a:solidFill>
                <a:latin typeface="Arial" charset="0"/>
              </a:rPr>
              <a:t> ensure </a:t>
            </a:r>
            <a:r>
              <a:rPr lang="en-US" sz="1300" dirty="0">
                <a:solidFill>
                  <a:srgbClr val="000000"/>
                </a:solidFill>
                <a:latin typeface="Arial" charset="0"/>
              </a:rPr>
              <a:t>higher quality information while not disrupting innovation and </a:t>
            </a:r>
            <a:r>
              <a:rPr lang="en-US" sz="1300" dirty="0" smtClean="0">
                <a:solidFill>
                  <a:srgbClr val="000000"/>
                </a:solidFill>
                <a:latin typeface="Arial" charset="0"/>
              </a:rPr>
              <a:t>creativity. Researchers </a:t>
            </a:r>
            <a:r>
              <a:rPr lang="en-US" sz="1300" dirty="0">
                <a:solidFill>
                  <a:srgbClr val="000000"/>
                </a:solidFill>
                <a:latin typeface="Arial" charset="0"/>
              </a:rPr>
              <a:t>and </a:t>
            </a:r>
            <a:r>
              <a:rPr lang="en-US" sz="1300" dirty="0" smtClean="0">
                <a:solidFill>
                  <a:srgbClr val="000000"/>
                </a:solidFill>
                <a:latin typeface="Arial" charset="0"/>
              </a:rPr>
              <a:t>practitioners, therefore, </a:t>
            </a:r>
            <a:r>
              <a:rPr lang="en-US" sz="1300" dirty="0">
                <a:solidFill>
                  <a:srgbClr val="000000"/>
                </a:solidFill>
                <a:latin typeface="Arial" charset="0"/>
              </a:rPr>
              <a:t>should be challenged and reassured by the prospect of developing new ways to deliver evidence-based health promotion of lower limb care in partnership with their client group and the general public. </a:t>
            </a:r>
            <a:endParaRPr lang="en-US" sz="1300" dirty="0" smtClean="0">
              <a:solidFill>
                <a:srgbClr val="000000"/>
              </a:solidFill>
              <a:latin typeface="Arial" charset="0"/>
            </a:endParaRPr>
          </a:p>
          <a:p>
            <a:pPr marL="285750" indent="-285750">
              <a:buClr>
                <a:srgbClr val="FF0000"/>
              </a:buClr>
              <a:buSzPct val="100000"/>
              <a:buFont typeface="Wingdings" charset="2"/>
              <a:buChar char="v"/>
            </a:pPr>
            <a:endParaRPr lang="en-US" sz="1300" dirty="0">
              <a:solidFill>
                <a:srgbClr val="000000"/>
              </a:solidFill>
              <a:latin typeface="Arial" charset="0"/>
            </a:endParaRPr>
          </a:p>
          <a:p>
            <a:pPr marL="285750" indent="-285750">
              <a:buClr>
                <a:srgbClr val="FF0000"/>
              </a:buClr>
              <a:buSzPct val="100000"/>
              <a:buFont typeface="Wingdings" charset="2"/>
              <a:buChar char="v"/>
            </a:pPr>
            <a:r>
              <a:rPr lang="en-US" sz="1300" dirty="0">
                <a:solidFill>
                  <a:srgbClr val="000000"/>
                </a:solidFill>
                <a:latin typeface="Arial" charset="0"/>
              </a:rPr>
              <a:t>The extended skills of the self-empowerment approach to prevention and </a:t>
            </a:r>
            <a:r>
              <a:rPr lang="en-US" sz="1300" dirty="0" smtClean="0">
                <a:solidFill>
                  <a:srgbClr val="000000"/>
                </a:solidFill>
                <a:latin typeface="Arial" charset="0"/>
              </a:rPr>
              <a:t>self-care, </a:t>
            </a:r>
            <a:r>
              <a:rPr lang="en-US" sz="1300" dirty="0">
                <a:solidFill>
                  <a:srgbClr val="000000"/>
                </a:solidFill>
                <a:latin typeface="Arial" charset="0"/>
              </a:rPr>
              <a:t>including participatory learning, problem solving, group work, education, information and </a:t>
            </a:r>
            <a:r>
              <a:rPr lang="en-US" sz="1300" dirty="0" smtClean="0">
                <a:solidFill>
                  <a:srgbClr val="000000"/>
                </a:solidFill>
                <a:latin typeface="Arial" charset="0"/>
              </a:rPr>
              <a:t>advice, </a:t>
            </a:r>
            <a:r>
              <a:rPr lang="en-US" sz="1300" dirty="0">
                <a:solidFill>
                  <a:srgbClr val="000000"/>
                </a:solidFill>
                <a:latin typeface="Arial" charset="0"/>
              </a:rPr>
              <a:t>supplemented by </a:t>
            </a:r>
            <a:r>
              <a:rPr lang="en-US" sz="1300" dirty="0" smtClean="0">
                <a:solidFill>
                  <a:srgbClr val="000000"/>
                </a:solidFill>
                <a:latin typeface="Arial" charset="0"/>
              </a:rPr>
              <a:t>person-</a:t>
            </a:r>
            <a:r>
              <a:rPr lang="en-US" sz="1300" dirty="0" err="1" smtClean="0">
                <a:solidFill>
                  <a:srgbClr val="000000"/>
                </a:solidFill>
                <a:latin typeface="Arial" charset="0"/>
              </a:rPr>
              <a:t>centred</a:t>
            </a:r>
            <a:r>
              <a:rPr lang="en-US" sz="1300" dirty="0" smtClean="0">
                <a:solidFill>
                  <a:srgbClr val="000000"/>
                </a:solidFill>
                <a:latin typeface="Arial" charset="0"/>
              </a:rPr>
              <a:t> direction </a:t>
            </a:r>
            <a:r>
              <a:rPr lang="en-US" sz="1300" dirty="0">
                <a:solidFill>
                  <a:srgbClr val="000000"/>
                </a:solidFill>
                <a:latin typeface="Arial" charset="0"/>
              </a:rPr>
              <a:t>which </a:t>
            </a:r>
            <a:r>
              <a:rPr lang="en-US" sz="1300" dirty="0" smtClean="0">
                <a:solidFill>
                  <a:srgbClr val="000000"/>
                </a:solidFill>
                <a:latin typeface="Arial" charset="0"/>
              </a:rPr>
              <a:t>forms </a:t>
            </a:r>
            <a:r>
              <a:rPr lang="en-US" sz="1300" dirty="0">
                <a:solidFill>
                  <a:srgbClr val="000000"/>
                </a:solidFill>
                <a:latin typeface="Arial" charset="0"/>
              </a:rPr>
              <a:t>the basis of the </a:t>
            </a:r>
            <a:r>
              <a:rPr lang="en-US" sz="1300" dirty="0" smtClean="0">
                <a:solidFill>
                  <a:srgbClr val="000000"/>
                </a:solidFill>
                <a:latin typeface="Arial" charset="0"/>
              </a:rPr>
              <a:t>day-to-day </a:t>
            </a:r>
            <a:r>
              <a:rPr lang="en-US" sz="1300" dirty="0">
                <a:solidFill>
                  <a:srgbClr val="000000"/>
                </a:solidFill>
                <a:latin typeface="Arial" charset="0"/>
              </a:rPr>
              <a:t>care delivered by Leg Club </a:t>
            </a:r>
            <a:r>
              <a:rPr lang="en-US" sz="1300" dirty="0" smtClean="0">
                <a:solidFill>
                  <a:srgbClr val="000000"/>
                </a:solidFill>
                <a:latin typeface="Arial" charset="0"/>
              </a:rPr>
              <a:t>teams, </a:t>
            </a:r>
            <a:r>
              <a:rPr lang="en-US" sz="1300" dirty="0">
                <a:solidFill>
                  <a:srgbClr val="000000"/>
                </a:solidFill>
                <a:latin typeface="Arial" charset="0"/>
              </a:rPr>
              <a:t>are being offered to a wider, national audience.</a:t>
            </a:r>
            <a:r>
              <a:rPr lang="en-US" sz="1300" dirty="0" smtClean="0">
                <a:solidFill>
                  <a:srgbClr val="000000"/>
                </a:solidFill>
                <a:latin typeface="Arial" charset="0"/>
              </a:rPr>
              <a:t> The </a:t>
            </a:r>
            <a:r>
              <a:rPr lang="en-US" sz="1300" dirty="0">
                <a:solidFill>
                  <a:srgbClr val="000000"/>
                </a:solidFill>
                <a:latin typeface="Arial" charset="0"/>
              </a:rPr>
              <a:t>processes and principles which are shared should include values, planning, action and reflection and we need</a:t>
            </a:r>
            <a:r>
              <a:rPr lang="en-US" sz="1300" dirty="0" smtClean="0">
                <a:solidFill>
                  <a:srgbClr val="000000"/>
                </a:solidFill>
                <a:latin typeface="Arial" charset="0"/>
              </a:rPr>
              <a:t> </a:t>
            </a:r>
            <a:br>
              <a:rPr lang="en-US" sz="1300" dirty="0" smtClean="0">
                <a:solidFill>
                  <a:srgbClr val="000000"/>
                </a:solidFill>
                <a:latin typeface="Arial" charset="0"/>
              </a:rPr>
            </a:br>
            <a:r>
              <a:rPr lang="en-US" sz="1300" dirty="0" smtClean="0">
                <a:solidFill>
                  <a:srgbClr val="000000"/>
                </a:solidFill>
                <a:latin typeface="Arial" charset="0"/>
              </a:rPr>
              <a:t>to unite </a:t>
            </a:r>
            <a:r>
              <a:rPr lang="en-US" sz="1300" dirty="0">
                <a:solidFill>
                  <a:srgbClr val="000000"/>
                </a:solidFill>
                <a:latin typeface="Arial" charset="0"/>
              </a:rPr>
              <a:t>and work in partnership with various disciplines and research </a:t>
            </a:r>
            <a:r>
              <a:rPr lang="en-US" sz="1300" dirty="0" err="1" smtClean="0">
                <a:solidFill>
                  <a:srgbClr val="000000"/>
                </a:solidFill>
                <a:latin typeface="Arial" charset="0"/>
              </a:rPr>
              <a:t>organisations</a:t>
            </a:r>
            <a:r>
              <a:rPr lang="en-US" sz="1300" dirty="0" smtClean="0">
                <a:solidFill>
                  <a:srgbClr val="000000"/>
                </a:solidFill>
                <a:latin typeface="Arial" charset="0"/>
              </a:rPr>
              <a:t>, </a:t>
            </a:r>
            <a:r>
              <a:rPr lang="en-US" sz="1300" dirty="0">
                <a:solidFill>
                  <a:srgbClr val="000000"/>
                </a:solidFill>
                <a:latin typeface="Arial" charset="0"/>
              </a:rPr>
              <a:t>not in isolation!  </a:t>
            </a:r>
          </a:p>
          <a:p>
            <a:pPr marL="285750" indent="-285750">
              <a:buClr>
                <a:srgbClr val="FF0000"/>
              </a:buClr>
              <a:buSzPct val="100000"/>
              <a:buFont typeface="Wingdings" charset="2"/>
              <a:buChar char="v"/>
            </a:pPr>
            <a:endParaRPr lang="en-GB" altLang="en-US" sz="1300" dirty="0" smtClean="0">
              <a:latin typeface="Arial" charset="0"/>
              <a:ea typeface="Arial" charset="0"/>
              <a:cs typeface="Arial" charset="0"/>
            </a:endParaRPr>
          </a:p>
          <a:p>
            <a:pPr marL="285750" indent="-285750">
              <a:buClr>
                <a:srgbClr val="FF0000"/>
              </a:buClr>
              <a:buSzPct val="100000"/>
              <a:buFont typeface="Wingdings" charset="2"/>
              <a:buChar char="v"/>
            </a:pPr>
            <a:r>
              <a:rPr lang="en-GB" altLang="en-US" sz="1300" dirty="0" smtClean="0">
                <a:latin typeface="Arial" charset="0"/>
                <a:ea typeface="Arial" charset="0"/>
                <a:cs typeface="Arial" charset="0"/>
              </a:rPr>
              <a:t>Expansion </a:t>
            </a:r>
            <a:r>
              <a:rPr lang="en-GB" altLang="en-US" sz="1300" dirty="0">
                <a:latin typeface="Arial" charset="0"/>
                <a:ea typeface="Arial" charset="0"/>
                <a:cs typeface="Arial" charset="0"/>
              </a:rPr>
              <a:t>of health promotion now includes raising awareness of preventative management of all aspects of lower limb related problems to the general </a:t>
            </a:r>
            <a:r>
              <a:rPr lang="en-GB" altLang="en-US" sz="1300" dirty="0" smtClean="0">
                <a:latin typeface="Arial" charset="0"/>
                <a:ea typeface="Arial" charset="0"/>
                <a:cs typeface="Arial" charset="0"/>
              </a:rPr>
              <a:t>public. </a:t>
            </a:r>
            <a:r>
              <a:rPr lang="en-US" altLang="en-US" sz="1300" dirty="0" smtClean="0">
                <a:latin typeface="Arial" charset="0"/>
                <a:ea typeface="Arial" charset="0"/>
                <a:cs typeface="Arial" charset="0"/>
              </a:rPr>
              <a:t>C</a:t>
            </a:r>
            <a:r>
              <a:rPr lang="en-US" sz="1300" dirty="0" smtClean="0">
                <a:solidFill>
                  <a:srgbClr val="000000"/>
                </a:solidFill>
                <a:latin typeface="Arial" charset="0"/>
              </a:rPr>
              <a:t>ontinuous </a:t>
            </a:r>
            <a:r>
              <a:rPr lang="en-US" sz="1300" dirty="0">
                <a:solidFill>
                  <a:srgbClr val="000000"/>
                </a:solidFill>
                <a:latin typeface="Arial" charset="0"/>
              </a:rPr>
              <a:t>Leg Club health promotion initiatives have seeded the community with excellence in practice and ensured that widely differing groups have been given access to Well Leg management, from leather-clad </a:t>
            </a:r>
            <a:r>
              <a:rPr lang="en-US" sz="1300" dirty="0" smtClean="0">
                <a:solidFill>
                  <a:srgbClr val="000000"/>
                </a:solidFill>
                <a:latin typeface="Arial" charset="0"/>
              </a:rPr>
              <a:t>motorcycle </a:t>
            </a:r>
            <a:r>
              <a:rPr lang="en-US" sz="1300" dirty="0">
                <a:solidFill>
                  <a:srgbClr val="000000"/>
                </a:solidFill>
                <a:latin typeface="Arial" charset="0"/>
              </a:rPr>
              <a:t>riders to pregnant mothers. </a:t>
            </a:r>
          </a:p>
          <a:p>
            <a:pPr>
              <a:buClr>
                <a:srgbClr val="FF0000"/>
              </a:buClr>
              <a:buNone/>
            </a:pPr>
            <a:endParaRPr lang="en-US" sz="1300" dirty="0">
              <a:solidFill>
                <a:srgbClr val="000000"/>
              </a:solidFill>
              <a:latin typeface="Arial" charset="0"/>
            </a:endParaRPr>
          </a:p>
          <a:p>
            <a:pPr>
              <a:buSzPct val="132000"/>
              <a:buNone/>
            </a:pPr>
            <a:r>
              <a:rPr lang="en-GB" altLang="en-US" sz="1200" dirty="0" smtClean="0">
                <a:latin typeface="Arial" charset="0"/>
                <a:ea typeface="Times New Roman" charset="0"/>
                <a:cs typeface="Arial" charset="0"/>
              </a:rPr>
              <a:t>The </a:t>
            </a:r>
            <a:r>
              <a:rPr lang="en-GB" altLang="en-US" sz="1200" dirty="0">
                <a:latin typeface="Arial" charset="0"/>
                <a:ea typeface="Times New Roman" charset="0"/>
                <a:cs typeface="Arial" charset="0"/>
              </a:rPr>
              <a:t>Leg Club text and logo are registered trademarks in the </a:t>
            </a:r>
            <a:r>
              <a:rPr lang="en-GB" altLang="en-US" sz="1200" dirty="0" smtClean="0">
                <a:latin typeface="Arial" charset="0"/>
                <a:ea typeface="Times New Roman" charset="0"/>
                <a:cs typeface="Arial" charset="0"/>
              </a:rPr>
              <a:t>UK</a:t>
            </a:r>
          </a:p>
          <a:p>
            <a:pPr>
              <a:buSzPct val="132000"/>
              <a:buNone/>
            </a:pPr>
            <a:endParaRPr lang="en-GB" altLang="en-US" sz="1200" dirty="0">
              <a:latin typeface="Arial" charset="0"/>
              <a:ea typeface="Times New Roman" charset="0"/>
              <a:cs typeface="Arial" charset="0"/>
            </a:endParaRPr>
          </a:p>
        </p:txBody>
      </p:sp>
      <p:sp>
        <p:nvSpPr>
          <p:cNvPr id="22" name="Rectangle 63"/>
          <p:cNvSpPr>
            <a:spLocks noChangeArrowheads="1"/>
          </p:cNvSpPr>
          <p:nvPr/>
        </p:nvSpPr>
        <p:spPr bwMode="auto">
          <a:xfrm>
            <a:off x="3972273" y="3837242"/>
            <a:ext cx="9135327" cy="350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spAutoFit/>
          </a:bodyPr>
          <a:lstStyle>
            <a:lvl1pPr>
              <a:spcBef>
                <a:spcPct val="20000"/>
              </a:spcBef>
              <a:buChar char="•"/>
              <a:defRPr sz="16300">
                <a:solidFill>
                  <a:schemeClr val="tx1"/>
                </a:solidFill>
                <a:latin typeface="Times New Roman" charset="0"/>
              </a:defRPr>
            </a:lvl1pPr>
            <a:lvl2pPr marL="742950" indent="-285750">
              <a:spcBef>
                <a:spcPct val="20000"/>
              </a:spcBef>
              <a:buChar char="–"/>
              <a:defRPr sz="14300">
                <a:solidFill>
                  <a:schemeClr val="tx1"/>
                </a:solidFill>
                <a:latin typeface="Times New Roman" charset="0"/>
              </a:defRPr>
            </a:lvl2pPr>
            <a:lvl3pPr marL="1143000" indent="-228600">
              <a:spcBef>
                <a:spcPct val="20000"/>
              </a:spcBef>
              <a:buChar char="•"/>
              <a:defRPr sz="12100">
                <a:solidFill>
                  <a:schemeClr val="tx1"/>
                </a:solidFill>
                <a:latin typeface="Times New Roman" charset="0"/>
              </a:defRPr>
            </a:lvl3pPr>
            <a:lvl4pPr marL="1600200" indent="-228600">
              <a:spcBef>
                <a:spcPct val="20000"/>
              </a:spcBef>
              <a:buChar char="–"/>
              <a:defRPr sz="10100">
                <a:solidFill>
                  <a:schemeClr val="tx1"/>
                </a:solidFill>
                <a:latin typeface="Times New Roman" charset="0"/>
              </a:defRPr>
            </a:lvl4pPr>
            <a:lvl5pPr marL="2057400" indent="-228600">
              <a:spcBef>
                <a:spcPct val="20000"/>
              </a:spcBef>
              <a:buChar char="»"/>
              <a:defRPr sz="10100">
                <a:solidFill>
                  <a:schemeClr val="tx1"/>
                </a:solidFill>
                <a:latin typeface="Times New Roman" charset="0"/>
              </a:defRPr>
            </a:lvl5pPr>
            <a:lvl6pPr marL="2514600" indent="-228600" eaLnBrk="0" fontAlgn="base" hangingPunct="0">
              <a:spcBef>
                <a:spcPct val="20000"/>
              </a:spcBef>
              <a:spcAft>
                <a:spcPct val="0"/>
              </a:spcAft>
              <a:buChar char="»"/>
              <a:defRPr sz="10100">
                <a:solidFill>
                  <a:schemeClr val="tx1"/>
                </a:solidFill>
                <a:latin typeface="Times New Roman" charset="0"/>
              </a:defRPr>
            </a:lvl6pPr>
            <a:lvl7pPr marL="2971800" indent="-228600" eaLnBrk="0" fontAlgn="base" hangingPunct="0">
              <a:spcBef>
                <a:spcPct val="20000"/>
              </a:spcBef>
              <a:spcAft>
                <a:spcPct val="0"/>
              </a:spcAft>
              <a:buChar char="»"/>
              <a:defRPr sz="10100">
                <a:solidFill>
                  <a:schemeClr val="tx1"/>
                </a:solidFill>
                <a:latin typeface="Times New Roman" charset="0"/>
              </a:defRPr>
            </a:lvl7pPr>
            <a:lvl8pPr marL="3429000" indent="-228600" eaLnBrk="0" fontAlgn="base" hangingPunct="0">
              <a:spcBef>
                <a:spcPct val="20000"/>
              </a:spcBef>
              <a:spcAft>
                <a:spcPct val="0"/>
              </a:spcAft>
              <a:buChar char="»"/>
              <a:defRPr sz="10100">
                <a:solidFill>
                  <a:schemeClr val="tx1"/>
                </a:solidFill>
                <a:latin typeface="Times New Roman" charset="0"/>
              </a:defRPr>
            </a:lvl8pPr>
            <a:lvl9pPr marL="3886200" indent="-228600" eaLnBrk="0" fontAlgn="base" hangingPunct="0">
              <a:spcBef>
                <a:spcPct val="20000"/>
              </a:spcBef>
              <a:spcAft>
                <a:spcPct val="0"/>
              </a:spcAft>
              <a:buChar char="»"/>
              <a:defRPr sz="10100">
                <a:solidFill>
                  <a:schemeClr val="tx1"/>
                </a:solidFill>
                <a:latin typeface="Times New Roman" charset="0"/>
              </a:defRPr>
            </a:lvl9pPr>
          </a:lstStyle>
          <a:p>
            <a:pPr marL="285750" indent="-285750">
              <a:buClr>
                <a:srgbClr val="FF0000"/>
              </a:buClr>
              <a:buSzPct val="100000"/>
              <a:buFont typeface="Wingdings" charset="2"/>
              <a:buChar char="v"/>
            </a:pPr>
            <a:r>
              <a:rPr lang="en-GB" sz="1600" dirty="0">
                <a:solidFill>
                  <a:srgbClr val="000000"/>
                </a:solidFill>
                <a:latin typeface="Arial" charset="0"/>
              </a:rPr>
              <a:t>Of the many decisions facing the </a:t>
            </a:r>
            <a:r>
              <a:rPr lang="en-GB" sz="1600" dirty="0" smtClean="0">
                <a:solidFill>
                  <a:srgbClr val="000000"/>
                </a:solidFill>
                <a:latin typeface="Arial" charset="0"/>
              </a:rPr>
              <a:t>healthcare </a:t>
            </a:r>
            <a:r>
              <a:rPr lang="en-GB" sz="1600" dirty="0">
                <a:solidFill>
                  <a:srgbClr val="000000"/>
                </a:solidFill>
                <a:latin typeface="Arial" charset="0"/>
              </a:rPr>
              <a:t>profession today, those concerned with</a:t>
            </a:r>
            <a:r>
              <a:rPr lang="en-GB" sz="1600" dirty="0" smtClean="0">
                <a:solidFill>
                  <a:srgbClr val="000000"/>
                </a:solidFill>
                <a:latin typeface="Arial" charset="0"/>
              </a:rPr>
              <a:t> </a:t>
            </a:r>
            <a:br>
              <a:rPr lang="en-GB" sz="1600" dirty="0" smtClean="0">
                <a:solidFill>
                  <a:srgbClr val="000000"/>
                </a:solidFill>
                <a:latin typeface="Arial" charset="0"/>
              </a:rPr>
            </a:br>
            <a:r>
              <a:rPr lang="en-GB" sz="1600" dirty="0" smtClean="0">
                <a:solidFill>
                  <a:srgbClr val="000000"/>
                </a:solidFill>
                <a:latin typeface="Arial" charset="0"/>
              </a:rPr>
              <a:t>the </a:t>
            </a:r>
            <a:r>
              <a:rPr lang="en-GB" sz="1600" dirty="0">
                <a:solidFill>
                  <a:srgbClr val="000000"/>
                </a:solidFill>
                <a:latin typeface="Arial" charset="0"/>
              </a:rPr>
              <a:t>objective of improving public health prevention of the lower limb and education will ultimately prove to be the greatest possible benefit to the improvement of </a:t>
            </a:r>
            <a:r>
              <a:rPr lang="en-GB" sz="1600" dirty="0" smtClean="0">
                <a:solidFill>
                  <a:srgbClr val="000000"/>
                </a:solidFill>
                <a:latin typeface="Arial" charset="0"/>
              </a:rPr>
              <a:t>person-centred </a:t>
            </a:r>
            <a:r>
              <a:rPr lang="en-GB" sz="1600" dirty="0">
                <a:solidFill>
                  <a:srgbClr val="000000"/>
                </a:solidFill>
                <a:latin typeface="Arial" charset="0"/>
              </a:rPr>
              <a:t>care</a:t>
            </a:r>
            <a:r>
              <a:rPr lang="en-GB" sz="1600" dirty="0" smtClean="0">
                <a:solidFill>
                  <a:srgbClr val="000000"/>
                </a:solidFill>
                <a:latin typeface="Arial" charset="0"/>
              </a:rPr>
              <a:t>.</a:t>
            </a:r>
          </a:p>
          <a:p>
            <a:pPr marL="285750" indent="-285750">
              <a:buClr>
                <a:srgbClr val="FF0000"/>
              </a:buClr>
              <a:buSzPct val="100000"/>
              <a:buFont typeface="Wingdings" charset="2"/>
              <a:buChar char="v"/>
            </a:pPr>
            <a:endParaRPr lang="en-GB" sz="1000" dirty="0">
              <a:solidFill>
                <a:srgbClr val="000000"/>
              </a:solidFill>
              <a:latin typeface="Arial" charset="0"/>
            </a:endParaRPr>
          </a:p>
          <a:p>
            <a:pPr marL="285750" indent="-285750">
              <a:buClr>
                <a:srgbClr val="FF0000"/>
              </a:buClr>
              <a:buSzPct val="100000"/>
              <a:buFont typeface="Wingdings" charset="2"/>
              <a:buChar char="v"/>
            </a:pPr>
            <a:r>
              <a:rPr lang="en-GB" sz="1600" dirty="0" smtClean="0">
                <a:solidFill>
                  <a:srgbClr val="000000"/>
                </a:solidFill>
                <a:latin typeface="Arial" charset="0"/>
              </a:rPr>
              <a:t>Community </a:t>
            </a:r>
            <a:r>
              <a:rPr lang="en-GB" sz="1600" dirty="0">
                <a:solidFill>
                  <a:srgbClr val="000000"/>
                </a:solidFill>
                <a:latin typeface="Arial" charset="0"/>
              </a:rPr>
              <a:t>nursing, also known as public health </a:t>
            </a:r>
            <a:r>
              <a:rPr lang="en-GB" sz="1600" dirty="0" smtClean="0">
                <a:solidFill>
                  <a:srgbClr val="000000"/>
                </a:solidFill>
                <a:latin typeface="Arial" charset="0"/>
              </a:rPr>
              <a:t>nursing, </a:t>
            </a:r>
            <a:r>
              <a:rPr lang="en-GB" sz="1600" dirty="0">
                <a:solidFill>
                  <a:srgbClr val="000000"/>
                </a:solidFill>
                <a:latin typeface="Arial" charset="0"/>
              </a:rPr>
              <a:t>is the art and science of preventing disease, prolonging life, promoting health, </a:t>
            </a:r>
            <a:r>
              <a:rPr lang="en-GB" sz="1600" dirty="0" smtClean="0">
                <a:solidFill>
                  <a:srgbClr val="000000"/>
                </a:solidFill>
                <a:latin typeface="Arial" charset="0"/>
              </a:rPr>
              <a:t>wellbeing </a:t>
            </a:r>
            <a:r>
              <a:rPr lang="en-GB" sz="1600" dirty="0">
                <a:solidFill>
                  <a:srgbClr val="000000"/>
                </a:solidFill>
                <a:latin typeface="Arial" charset="0"/>
              </a:rPr>
              <a:t>and efficiency through a structured pathway of care, education, information and understanding. </a:t>
            </a:r>
            <a:endParaRPr lang="en-GB" sz="1600" dirty="0" smtClean="0">
              <a:solidFill>
                <a:srgbClr val="000000"/>
              </a:solidFill>
              <a:latin typeface="Arial" charset="0"/>
            </a:endParaRPr>
          </a:p>
          <a:p>
            <a:pPr marL="285750" indent="-285750">
              <a:buClr>
                <a:srgbClr val="FF0000"/>
              </a:buClr>
              <a:buSzPct val="100000"/>
              <a:buFont typeface="Wingdings" charset="2"/>
              <a:buChar char="v"/>
            </a:pPr>
            <a:endParaRPr lang="en-GB" sz="1000" dirty="0">
              <a:solidFill>
                <a:srgbClr val="000000"/>
              </a:solidFill>
              <a:latin typeface="Arial" charset="0"/>
            </a:endParaRPr>
          </a:p>
          <a:p>
            <a:pPr marL="285750" indent="-285750">
              <a:buClr>
                <a:srgbClr val="FF0000"/>
              </a:buClr>
              <a:buSzPct val="100000"/>
              <a:buFont typeface="Wingdings" charset="2"/>
              <a:buChar char="v"/>
            </a:pPr>
            <a:r>
              <a:rPr lang="en-GB" sz="1600" dirty="0" smtClean="0">
                <a:solidFill>
                  <a:srgbClr val="000000"/>
                </a:solidFill>
                <a:latin typeface="Arial" charset="0"/>
              </a:rPr>
              <a:t>The </a:t>
            </a:r>
            <a:r>
              <a:rPr lang="en-GB" sz="1600" dirty="0">
                <a:solidFill>
                  <a:srgbClr val="000000"/>
                </a:solidFill>
                <a:latin typeface="Arial" charset="0"/>
              </a:rPr>
              <a:t>central theme of the progressive health promotion concept for individual wellbeing</a:t>
            </a:r>
            <a:r>
              <a:rPr lang="en-GB" sz="1600" dirty="0" smtClean="0">
                <a:solidFill>
                  <a:srgbClr val="000000"/>
                </a:solidFill>
                <a:latin typeface="Arial" charset="0"/>
              </a:rPr>
              <a:t> </a:t>
            </a:r>
            <a:br>
              <a:rPr lang="en-GB" sz="1600" dirty="0" smtClean="0">
                <a:solidFill>
                  <a:srgbClr val="000000"/>
                </a:solidFill>
                <a:latin typeface="Arial" charset="0"/>
              </a:rPr>
            </a:br>
            <a:r>
              <a:rPr lang="en-GB" sz="1600" dirty="0" smtClean="0">
                <a:solidFill>
                  <a:srgbClr val="000000"/>
                </a:solidFill>
                <a:latin typeface="Arial" charset="0"/>
              </a:rPr>
              <a:t>is </a:t>
            </a:r>
            <a:r>
              <a:rPr lang="en-GB" sz="1600" dirty="0">
                <a:solidFill>
                  <a:srgbClr val="000000"/>
                </a:solidFill>
                <a:latin typeface="Arial" charset="0"/>
              </a:rPr>
              <a:t>the organisation of facilities, services and staff around the needs of the primary population</a:t>
            </a:r>
            <a:r>
              <a:rPr lang="en-GB" sz="1600" dirty="0" smtClean="0">
                <a:solidFill>
                  <a:srgbClr val="000000"/>
                </a:solidFill>
                <a:latin typeface="Arial" charset="0"/>
              </a:rPr>
              <a:t>.</a:t>
            </a:r>
          </a:p>
          <a:p>
            <a:pPr marL="285750" indent="-285750">
              <a:buClr>
                <a:srgbClr val="FF0000"/>
              </a:buClr>
              <a:buSzPct val="100000"/>
              <a:buFont typeface="Wingdings" charset="2"/>
              <a:buChar char="v"/>
            </a:pPr>
            <a:endParaRPr lang="en-GB" sz="1000" dirty="0" smtClean="0">
              <a:solidFill>
                <a:srgbClr val="000000"/>
              </a:solidFill>
              <a:latin typeface="Arial" charset="0"/>
            </a:endParaRPr>
          </a:p>
          <a:p>
            <a:pPr marL="285750" indent="-285750">
              <a:buClr>
                <a:srgbClr val="FF0000"/>
              </a:buClr>
              <a:buSzPct val="100000"/>
              <a:buFont typeface="Wingdings" charset="2"/>
              <a:buChar char="v"/>
            </a:pPr>
            <a:r>
              <a:rPr lang="en-GB" sz="1600" dirty="0" smtClean="0">
                <a:solidFill>
                  <a:srgbClr val="000000"/>
                </a:solidFill>
                <a:latin typeface="Arial" charset="0"/>
              </a:rPr>
              <a:t>The challenge, therefore, </a:t>
            </a:r>
            <a:r>
              <a:rPr lang="en-GB" sz="1600" dirty="0">
                <a:solidFill>
                  <a:srgbClr val="000000"/>
                </a:solidFill>
                <a:latin typeface="Arial" charset="0"/>
              </a:rPr>
              <a:t>is to meet the new and ever growing demands being </a:t>
            </a:r>
            <a:r>
              <a:rPr lang="en-GB" sz="1600" dirty="0" smtClean="0">
                <a:solidFill>
                  <a:srgbClr val="000000"/>
                </a:solidFill>
                <a:latin typeface="Arial" charset="0"/>
              </a:rPr>
              <a:t>made</a:t>
            </a:r>
            <a:br>
              <a:rPr lang="en-GB" sz="1600" dirty="0" smtClean="0">
                <a:solidFill>
                  <a:srgbClr val="000000"/>
                </a:solidFill>
                <a:latin typeface="Arial" charset="0"/>
              </a:rPr>
            </a:br>
            <a:r>
              <a:rPr lang="en-GB" sz="1600" dirty="0" smtClean="0">
                <a:solidFill>
                  <a:srgbClr val="000000"/>
                </a:solidFill>
                <a:latin typeface="Arial" charset="0"/>
              </a:rPr>
              <a:t> </a:t>
            </a:r>
            <a:r>
              <a:rPr lang="en-GB" sz="1600" dirty="0">
                <a:solidFill>
                  <a:srgbClr val="000000"/>
                </a:solidFill>
                <a:latin typeface="Arial" charset="0"/>
              </a:rPr>
              <a:t>in an innovative and </a:t>
            </a:r>
            <a:r>
              <a:rPr lang="en-GB" sz="1600" dirty="0" smtClean="0">
                <a:solidFill>
                  <a:srgbClr val="000000"/>
                </a:solidFill>
                <a:latin typeface="Arial" charset="0"/>
              </a:rPr>
              <a:t>cost-effective </a:t>
            </a:r>
            <a:r>
              <a:rPr lang="en-GB" sz="1600" dirty="0">
                <a:solidFill>
                  <a:srgbClr val="000000"/>
                </a:solidFill>
                <a:latin typeface="Arial" charset="0"/>
              </a:rPr>
              <a:t>way. </a:t>
            </a:r>
          </a:p>
          <a:p>
            <a:pPr>
              <a:buClr>
                <a:srgbClr val="FF0000"/>
              </a:buClr>
              <a:buSzPts val="3600"/>
              <a:buNone/>
            </a:pPr>
            <a:endParaRPr lang="en-GB" sz="1600" dirty="0">
              <a:solidFill>
                <a:srgbClr val="000000"/>
              </a:solidFill>
              <a:latin typeface="Arial" charset="0"/>
            </a:endParaRPr>
          </a:p>
          <a:p>
            <a:pPr algn="just">
              <a:buNone/>
            </a:pPr>
            <a:endParaRPr lang="en-GB" sz="1600" dirty="0">
              <a:solidFill>
                <a:srgbClr val="000000"/>
              </a:solidFill>
              <a:latin typeface="Arial" charset="0"/>
            </a:endParaRPr>
          </a:p>
        </p:txBody>
      </p:sp>
      <p:sp>
        <p:nvSpPr>
          <p:cNvPr id="11" name="Rectangle 10"/>
          <p:cNvSpPr/>
          <p:nvPr/>
        </p:nvSpPr>
        <p:spPr>
          <a:xfrm>
            <a:off x="956749" y="7161748"/>
            <a:ext cx="12127295" cy="177139"/>
          </a:xfrm>
          <a:prstGeom prst="rect">
            <a:avLst/>
          </a:prstGeom>
          <a:solidFill>
            <a:srgbClr val="F9D8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FF0000"/>
              </a:solidFill>
            </a:endParaRPr>
          </a:p>
        </p:txBody>
      </p:sp>
      <p:sp>
        <p:nvSpPr>
          <p:cNvPr id="12" name="Rectangle 11"/>
          <p:cNvSpPr/>
          <p:nvPr/>
        </p:nvSpPr>
        <p:spPr>
          <a:xfrm>
            <a:off x="956749" y="15127705"/>
            <a:ext cx="12127295" cy="177139"/>
          </a:xfrm>
          <a:prstGeom prst="rect">
            <a:avLst/>
          </a:prstGeom>
          <a:solidFill>
            <a:srgbClr val="F9D8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FF0000"/>
              </a:solidFill>
            </a:endParaRPr>
          </a:p>
        </p:txBody>
      </p:sp>
      <p:sp>
        <p:nvSpPr>
          <p:cNvPr id="16" name="Rectangle 15"/>
          <p:cNvSpPr/>
          <p:nvPr/>
        </p:nvSpPr>
        <p:spPr>
          <a:xfrm>
            <a:off x="944690" y="19423379"/>
            <a:ext cx="12127295" cy="177139"/>
          </a:xfrm>
          <a:prstGeom prst="rect">
            <a:avLst/>
          </a:prstGeom>
          <a:solidFill>
            <a:srgbClr val="F9D8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FF0000"/>
              </a:solidFill>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0425" r="13469" b="13412"/>
          <a:stretch/>
        </p:blipFill>
        <p:spPr>
          <a:xfrm>
            <a:off x="1135290" y="13403718"/>
            <a:ext cx="2683962" cy="1702117"/>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237" y="13451611"/>
            <a:ext cx="2957146" cy="1663395"/>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 t="3616" r="13031" b="16868"/>
          <a:stretch/>
        </p:blipFill>
        <p:spPr>
          <a:xfrm>
            <a:off x="7085114" y="13463428"/>
            <a:ext cx="3189996" cy="164056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095" y="13450598"/>
            <a:ext cx="2458197" cy="165277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738" y="3966284"/>
            <a:ext cx="3493000" cy="2794400"/>
          </a:xfrm>
          <a:prstGeom prst="rect">
            <a:avLst/>
          </a:prstGeom>
        </p:spPr>
      </p:pic>
      <p:sp>
        <p:nvSpPr>
          <p:cNvPr id="21" name="Rectangle 20"/>
          <p:cNvSpPr/>
          <p:nvPr/>
        </p:nvSpPr>
        <p:spPr>
          <a:xfrm>
            <a:off x="937738" y="3606800"/>
            <a:ext cx="12127295" cy="152400"/>
          </a:xfrm>
          <a:prstGeom prst="rect">
            <a:avLst/>
          </a:prstGeom>
          <a:solidFill>
            <a:srgbClr val="F9D8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FF0000"/>
              </a:solidFill>
            </a:endParaRPr>
          </a:p>
        </p:txBody>
      </p:sp>
    </p:spTree>
    <p:extLst>
      <p:ext uri="{BB962C8B-B14F-4D97-AF65-F5344CB8AC3E}">
        <p14:creationId xmlns:p14="http://schemas.microsoft.com/office/powerpoint/2010/main" val="226999803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TotalTime>
  <Words>851</Words>
  <Application>Microsoft Macintosh PowerPoint</Application>
  <PresentationFormat>Custom</PresentationFormat>
  <Paragraphs>38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Calibri Light</vt:lpstr>
      <vt:lpstr>Times New Roman</vt:lpstr>
      <vt:lpstr>Wingdings</vt:lpstr>
      <vt:lpstr>Arial</vt:lpstr>
      <vt:lpstr>Tema di Office</vt:lpstr>
      <vt:lpstr>Is health prevention in a social environment the way forward for lower limb care? Ellie Lindsay, OBE FQNI, Visiting Fellow, Queensland University of Technology   and Joan-Enric Torra PhD, University of Lleida, Spain  </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 del poster</dc:title>
  <dc:creator>Ric .</dc:creator>
  <cp:lastModifiedBy>Ellie Lindsay</cp:lastModifiedBy>
  <cp:revision>54</cp:revision>
  <dcterms:created xsi:type="dcterms:W3CDTF">2018-12-30T12:33:06Z</dcterms:created>
  <dcterms:modified xsi:type="dcterms:W3CDTF">2019-01-04T17:50:05Z</dcterms:modified>
</cp:coreProperties>
</file>